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95" r:id="rId28"/>
    <p:sldId id="296" r:id="rId29"/>
    <p:sldId id="297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03972C-5977-49B4-9F0F-F9B3DD6416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79376C7-33ED-D5AC-AD56-11D69F8015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C6CAC9-9616-F472-3B92-F012791DC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CEEDF-C39C-4906-B5A5-A85E9E44AD21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FEC708-D8F8-3107-5D96-DD37B1AAB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7D7B50-3AAB-0DB4-C7EC-E15561643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4057A-C4F4-447F-ABC7-A31A5C5BD6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312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D890A5-D50E-778B-3082-CF40ED3F7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DAE74FF-4CCC-6152-751F-9F8B45D5D3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446B89A-5642-4A75-F66C-442631CC1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CEEDF-C39C-4906-B5A5-A85E9E44AD21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01681E-C74B-467B-05DD-2FB43B87D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F130A5-69C5-BBC2-0172-E7B20B162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4057A-C4F4-447F-ABC7-A31A5C5BD6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5966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EF7AC14-3028-2320-3175-486673D617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CAB5748-F3ED-7CC7-F7B5-068D73BA9A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B76BB9F-11F0-D052-4D0F-D8A1E3C9D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CEEDF-C39C-4906-B5A5-A85E9E44AD21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7F477D-4DC7-4BFA-951D-C346FF35D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E094133-96B0-DC35-F69F-AB091A5FB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4057A-C4F4-447F-ABC7-A31A5C5BD6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8566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ECD990-6189-A319-B173-4C8CBF08C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1E90E2-8EB5-EA76-875E-84A0924D23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B4B583-355C-0379-ED45-96D698C6A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CEEDF-C39C-4906-B5A5-A85E9E44AD21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225B1E-411A-199F-7BD7-721E89C22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9BB29B-FC51-DD8E-4901-C81DE66DA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4057A-C4F4-447F-ABC7-A31A5C5BD6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481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AF4FAE-58C8-5EDA-735A-D300DB584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55D7BB7-C85A-9A3B-AFF6-2860551340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B75A179-16F5-9E7C-57DE-128532820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CEEDF-C39C-4906-B5A5-A85E9E44AD21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EE4F24-0684-2883-1440-E47FD45AA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2233BF-ED81-277F-0BA2-00DE659E5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4057A-C4F4-447F-ABC7-A31A5C5BD6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93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659EB3-63C5-66C9-DF00-A43DA272F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051AFA-B843-CFFC-C145-BC7F5A1BE6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C5BA1A0-F527-7E73-1C11-F985F694F7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326BBDA-E220-7446-CD56-0322E7D7B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CEEDF-C39C-4906-B5A5-A85E9E44AD21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3B29F74-08E9-8FF5-C409-5B4C4ECDB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E2DFEC1-5574-CAFD-1D58-15869FB11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4057A-C4F4-447F-ABC7-A31A5C5BD6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918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915569-1E25-7D35-4A2E-EBF1E41C8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5509882-FEC4-D4D0-96C2-1B5211A045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23DA803-94C2-0E64-0F8A-65BC83EE5E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019F8DF-9CBA-F9C2-8C7A-434751B16C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70CA513-B2CF-37A8-7302-B922F84953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EDBF93D-DF2E-30DE-A7E0-1C167AC35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CEEDF-C39C-4906-B5A5-A85E9E44AD21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C4A5E38-8139-1380-C62A-549D1509A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34F684F-6FCA-F4CB-BCC7-F0B8D59DE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4057A-C4F4-447F-ABC7-A31A5C5BD6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99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DF4CDD-E602-5D5A-0279-96BBDB34B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0F5111F-21ED-1AC3-1C1E-2589A5038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CEEDF-C39C-4906-B5A5-A85E9E44AD21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0328D05-29D7-85F7-FBE0-A7695C946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CDE2632-7B45-870A-56C1-9CB483984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4057A-C4F4-447F-ABC7-A31A5C5BD6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949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C5B6E8E-CF74-1777-4A9E-AEC2E087E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CEEDF-C39C-4906-B5A5-A85E9E44AD21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C60E42A-4270-263B-F548-97D811FF6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BE1A38E-C750-A820-F661-0A7226218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4057A-C4F4-447F-ABC7-A31A5C5BD6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007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3EB265-DEC6-CDD6-F994-F183FDD3D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7E58F4E-85AA-0E96-66C5-EA37FFA0B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DC27810-0BD6-CB07-2B88-687E726B7F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672EDE0-CF57-2BD3-EC0F-A8F32557F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CEEDF-C39C-4906-B5A5-A85E9E44AD21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50D8070-F96C-6817-1587-7C0902886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E4CCA70-DE5F-0209-4BDC-76503E5EE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4057A-C4F4-447F-ABC7-A31A5C5BD6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454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BB61E2-1762-D0E1-1833-CB9C7DE82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C6C12D6-8E5D-C583-EFC6-A5F8DFE5CE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0DF18C2-CDE8-9FBF-7632-DEA79C942B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753B01-4A84-C3F2-869E-430A55866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CEEDF-C39C-4906-B5A5-A85E9E44AD21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5B39247-CEEB-C3A4-3DA6-4A6009F63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CDA5B29-468D-98FB-DA71-6828BD658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4057A-C4F4-447F-ABC7-A31A5C5BD6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24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5BB55D-DCDD-5AF2-FCFA-1F449A682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FB83807-EE27-3A24-683F-E93AF46820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876B5A3-2A84-0251-4DBF-F850AAE785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3CEEDF-C39C-4906-B5A5-A85E9E44AD21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41F490-6E02-CF95-6841-7B2D40F361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C38783-FD7E-3E58-E20D-23D1D21C0E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624057A-C4F4-447F-ABC7-A31A5C5BD6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94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cntd.ru/document/902260215#8QC0M4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docs.cntd.ru/document/902389652#8OG0LL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nsultant.ru/document/cons_doc_LAW_140174/16e2e6dcd017a68bc8b1a445142f9c86a69f3ffa/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fipi.ru/inostr-exam/inostr-exam-deti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sultant.ru/document/cons_doc_LAW_501737/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cntd.ru/document/1314106462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sultant.ru/document/cons_doc_LAW_99661/dc0b9959ca27fba1add9a97f0ae4a81af29efc9d/#dst100004" TargetMode="External"/><Relationship Id="rId2" Type="http://schemas.openxmlformats.org/officeDocument/2006/relationships/hyperlink" Target="https://www.consultant.ru/document/cons_doc_LAW_140174/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sultant.ru/document/cons_doc_LAW_483128/e9d581e7e11d7901295efd89c869ae044dd3d20f/#dst100563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consultant.ru/document/cons_doc_LAW_483128/e9d581e7e11d7901295efd89c869ae044dd3d20f/#dst100576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sultant.ru/document/cons_doc_LAW_483128/e9d581e7e11d7901295efd89c869ae044dd3d20f/#dst1398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consultant.ru/document/cons_doc_LAW_483128/e9d581e7e11d7901295efd89c869ae044dd3d20f/#dst1428" TargetMode="External"/><Relationship Id="rId5" Type="http://schemas.openxmlformats.org/officeDocument/2006/relationships/hyperlink" Target="https://www.consultant.ru/document/cons_doc_LAW_483128/e9d581e7e11d7901295efd89c869ae044dd3d20f/#dst1426" TargetMode="External"/><Relationship Id="rId4" Type="http://schemas.openxmlformats.org/officeDocument/2006/relationships/hyperlink" Target="https://www.consultant.ru/document/cons_doc_LAW_483128/e9d581e7e11d7901295efd89c869ae044dd3d20f/#dst1415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ivo.garant.ru/#/compare/76846441/70291362/tab/1:2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consultant.ru/document/cons_doc_LAW_140174/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docs.cntd.ru/document/565697396#6520IM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ivo.garant.ru/#/document/74626876/entry/80" TargetMode="External"/><Relationship Id="rId7" Type="http://schemas.openxmlformats.org/officeDocument/2006/relationships/hyperlink" Target="http://ivo.garant.ru/#/document/74626876/entry/100" TargetMode="External"/><Relationship Id="rId2" Type="http://schemas.openxmlformats.org/officeDocument/2006/relationships/hyperlink" Target="http://ivo.garant.ru/#/document/10164358/entry/445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vo.garant.ru/#/document/12181539/entry/3525" TargetMode="External"/><Relationship Id="rId5" Type="http://schemas.openxmlformats.org/officeDocument/2006/relationships/hyperlink" Target="http://ivo.garant.ru/#/document/74626876/entry/90" TargetMode="External"/><Relationship Id="rId4" Type="http://schemas.openxmlformats.org/officeDocument/2006/relationships/hyperlink" Target="http://ivo.garant.ru/#/document/10103670/entry/193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ivo.garant.ru/#/document/178792/entry/248" TargetMode="External"/><Relationship Id="rId2" Type="http://schemas.openxmlformats.org/officeDocument/2006/relationships/hyperlink" Target="https://docs.cntd.ru/document/1303085041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hyperlink" Target="http://ivo.garant.ru/#/document/71433920/entry/281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docs.cntd.ru/document/565697396#6520IM:~:text=10.%20%D0%92%20%D0%BF%D0%B5%D1%80%D0%B2%D0%BE%D0%BE%D1%87%D0%B5%D1%80%D0%B5%D0%B4%D0%BD%D0%BE%D0%BC%20%D0%BF%D0%BE%D1%80%D1%8F%D0%B4%D0%BA%D0%B5%20%D0%BF%D1%80%D0%B5%D0%B4%D0%BE%D1%81%D1%82%D0%B0%D0%B2%D0%BB%D1%8F%D1%8E%D1%82%D1%81%D1%8F%20%D0%BC%D0%B5%D1%81%D1%82%D0%B0,900%3B%202013%2C%20N%2027%2C%20%D1%81%D1%82.3477.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ocs.cntd.ru/document/901709264#8P40LQ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/>
          <p:nvPr/>
        </p:nvSpPr>
        <p:spPr>
          <a:xfrm>
            <a:off x="8534400" y="871336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>
              <a:solidFill>
                <a:srgbClr val="000000">
                  <a:tint val="75000"/>
                </a:srgbClr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9" name="Shape 79"/>
          <p:cNvSpPr/>
          <p:nvPr/>
        </p:nvSpPr>
        <p:spPr>
          <a:xfrm>
            <a:off x="1739516" y="1950622"/>
            <a:ext cx="8712968" cy="2554545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sz="8000" b="1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Прием в школу в 2026 году</a:t>
            </a:r>
            <a:endParaRPr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B6FDD11-4D01-3835-3550-1E4801DD97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2106" y="10368"/>
            <a:ext cx="908264" cy="86096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A678E8F-EB83-BFCC-4050-F8620B68C8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0370" y="147980"/>
            <a:ext cx="1079606" cy="716462"/>
          </a:xfrm>
          <a:prstGeom prst="rect">
            <a:avLst/>
          </a:prstGeom>
        </p:spPr>
      </p:pic>
      <p:pic>
        <p:nvPicPr>
          <p:cNvPr id="4" name="Рисунок 3" descr="Изображение выглядит как снимок экрана, Графика, дизайн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2BB9ECC0-64BE-049A-569B-E11554C037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33" t="28417" r="33645" b="26868"/>
          <a:stretch/>
        </p:blipFill>
        <p:spPr>
          <a:xfrm>
            <a:off x="10289333" y="156025"/>
            <a:ext cx="938404" cy="71646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/>
          <p:nvPr/>
        </p:nvSpPr>
        <p:spPr>
          <a:xfrm>
            <a:off x="2243572" y="188640"/>
            <a:ext cx="802889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b="1">
                <a:latin typeface="Arial"/>
                <a:ea typeface="Arial"/>
                <a:cs typeface="Arial"/>
              </a:rPr>
              <a:t>Первоочередной порядок приема</a:t>
            </a:r>
            <a:endParaRPr/>
          </a:p>
        </p:txBody>
      </p:sp>
      <p:sp>
        <p:nvSpPr>
          <p:cNvPr id="128" name="Shape 128"/>
          <p:cNvSpPr/>
          <p:nvPr/>
        </p:nvSpPr>
        <p:spPr>
          <a:xfrm>
            <a:off x="10056440" y="6453337"/>
            <a:ext cx="432048" cy="36003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pic>
        <p:nvPicPr>
          <p:cNvPr id="130" name="Picture 130"/>
          <p:cNvPicPr/>
          <p:nvPr/>
        </p:nvPicPr>
        <p:blipFill>
          <a:blip r:embed="rId2"/>
          <a:stretch/>
        </p:blipFill>
        <p:spPr>
          <a:xfrm>
            <a:off x="2112853" y="1988841"/>
            <a:ext cx="6696744" cy="4315431"/>
          </a:xfrm>
          <a:prstGeom prst="rect">
            <a:avLst/>
          </a:prstGeom>
          <a:ln>
            <a:noFill/>
          </a:ln>
        </p:spPr>
      </p:pic>
      <p:sp>
        <p:nvSpPr>
          <p:cNvPr id="131" name="Shape 131"/>
          <p:cNvSpPr/>
          <p:nvPr/>
        </p:nvSpPr>
        <p:spPr>
          <a:xfrm>
            <a:off x="2135560" y="689791"/>
            <a:ext cx="8208912" cy="1077218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r>
              <a:rPr sz="1600">
                <a:solidFill>
                  <a:srgbClr val="444444"/>
                </a:solidFill>
                <a:latin typeface="Arial"/>
                <a:ea typeface="Arial"/>
                <a:cs typeface="Arial"/>
              </a:rPr>
              <a:t>В первоочередном порядке также предоставляются места в общеобразовательных организациях по месту жительства независимо от формы собственности детям, указанным в </a:t>
            </a:r>
            <a:r>
              <a:rPr sz="1600" u="sng">
                <a:solidFill>
                  <a:srgbClr val="0000FF"/>
                </a:solidFill>
                <a:latin typeface="Arial"/>
                <a:ea typeface="Arial"/>
                <a:cs typeface="Arial"/>
                <a:hlinkClick r:id="rId3"/>
              </a:rPr>
              <a:t>части 6 статьи 46 Федерального закона от 7 февраля 2011 г. N 3-ФЗ "О полиции"</a:t>
            </a:r>
            <a:endParaRPr sz="16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/>
          <p:nvPr/>
        </p:nvSpPr>
        <p:spPr>
          <a:xfrm>
            <a:off x="2243572" y="188640"/>
            <a:ext cx="802889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b="1">
                <a:latin typeface="Arial"/>
                <a:ea typeface="Arial"/>
                <a:cs typeface="Arial"/>
              </a:rPr>
              <a:t>Первоочередной порядок приема</a:t>
            </a:r>
            <a:endParaRPr/>
          </a:p>
        </p:txBody>
      </p:sp>
      <p:sp>
        <p:nvSpPr>
          <p:cNvPr id="134" name="Shape 134"/>
          <p:cNvSpPr/>
          <p:nvPr/>
        </p:nvSpPr>
        <p:spPr>
          <a:xfrm>
            <a:off x="10056440" y="6453337"/>
            <a:ext cx="432048" cy="36003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sp>
        <p:nvSpPr>
          <p:cNvPr id="135" name="Shape 135"/>
          <p:cNvSpPr/>
          <p:nvPr/>
        </p:nvSpPr>
        <p:spPr>
          <a:xfrm>
            <a:off x="1991544" y="692697"/>
            <a:ext cx="8064896" cy="584775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r>
              <a:rPr sz="1600">
                <a:solidFill>
                  <a:srgbClr val="444444"/>
                </a:solidFill>
                <a:latin typeface="Arial"/>
                <a:ea typeface="Arial"/>
                <a:cs typeface="Arial"/>
              </a:rPr>
              <a:t>детям сотрудников органов внутренних дел, не являющихся сотрудниками полиции</a:t>
            </a:r>
            <a:endParaRPr sz="1600"/>
          </a:p>
        </p:txBody>
      </p:sp>
      <p:sp>
        <p:nvSpPr>
          <p:cNvPr id="136" name="Shape 136"/>
          <p:cNvSpPr/>
          <p:nvPr/>
        </p:nvSpPr>
        <p:spPr>
          <a:xfrm>
            <a:off x="1991544" y="1412195"/>
            <a:ext cx="8280920" cy="1077218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r>
              <a:rPr sz="1600">
                <a:solidFill>
                  <a:srgbClr val="444444"/>
                </a:solidFill>
                <a:latin typeface="Arial"/>
                <a:ea typeface="Arial"/>
                <a:cs typeface="Arial"/>
              </a:rPr>
              <a:t>и детям, указанным в </a:t>
            </a:r>
            <a:r>
              <a:rPr sz="1600" u="sng">
                <a:solidFill>
                  <a:srgbClr val="0000FF"/>
                </a:solidFill>
                <a:latin typeface="Arial"/>
                <a:ea typeface="Arial"/>
                <a:cs typeface="Arial"/>
                <a:hlinkClick r:id="rId2"/>
              </a:rPr>
              <a:t>части 14 статьи 3 Федерального закона от 30 декабря 2012 г. N 283-ФЗ "О социальных гарантиях сотрудникам некоторых федеральных органов исполнительной власти и внесении изменений в законодательные акты Российской Федерации"</a:t>
            </a:r>
            <a:endParaRPr sz="1600"/>
          </a:p>
        </p:txBody>
      </p:sp>
      <p:pic>
        <p:nvPicPr>
          <p:cNvPr id="138" name="Picture 138"/>
          <p:cNvPicPr/>
          <p:nvPr/>
        </p:nvPicPr>
        <p:blipFill>
          <a:blip r:embed="rId3"/>
          <a:stretch/>
        </p:blipFill>
        <p:spPr>
          <a:xfrm>
            <a:off x="2017511" y="2708921"/>
            <a:ext cx="5611008" cy="3810531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/>
          <p:nvPr/>
        </p:nvSpPr>
        <p:spPr>
          <a:xfrm>
            <a:off x="2351585" y="192684"/>
            <a:ext cx="8028893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b="1">
                <a:latin typeface="Arial"/>
                <a:ea typeface="Arial"/>
                <a:cs typeface="Arial"/>
              </a:rPr>
              <a:t>Преимущественный порядок приема</a:t>
            </a:r>
            <a:endParaRPr/>
          </a:p>
        </p:txBody>
      </p:sp>
      <p:sp>
        <p:nvSpPr>
          <p:cNvPr id="141" name="Shape 141"/>
          <p:cNvSpPr txBox="1"/>
          <p:nvPr/>
        </p:nvSpPr>
        <p:spPr>
          <a:xfrm>
            <a:off x="1978881" y="776974"/>
            <a:ext cx="8306021" cy="2308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indent="363538" algn="just"/>
            <a:r>
              <a:rPr sz="1600">
                <a:latin typeface="Times New Roman"/>
                <a:ea typeface="Times New Roman"/>
                <a:cs typeface="Times New Roman"/>
              </a:rPr>
              <a:t>12. Ребенок, в том числе усыновленный (удочеренный) или находящийся под опекой или попечительством в семье, включая приемную семью либо в случаях, предусмотренных законами субъектов Российской Федерации, патронатную семью, имеет право преимущественного приема на обучение по основным общеобразовательным программам в государственную или муниципальную образовательную организацию, в которой обучаются его брат и (или) сестра (полнородные и неполнородные, усыновленные (удочеренные), дети, опекунами (попечителями) которых являются родители (законные представители) этого ребенка, или дети, родителями (законными представителями) которых являются опекуны (попечители) этого ребенка, за исключением случаев, предусмотренных ч.5 и 6 ст.67 ФЗ.</a:t>
            </a:r>
          </a:p>
        </p:txBody>
      </p:sp>
      <p:sp>
        <p:nvSpPr>
          <p:cNvPr id="142" name="Shape 142"/>
          <p:cNvSpPr/>
          <p:nvPr/>
        </p:nvSpPr>
        <p:spPr>
          <a:xfrm>
            <a:off x="3810001" y="3292232"/>
            <a:ext cx="6678487" cy="600164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r>
              <a:rPr sz="1100" u="sng">
                <a:solidFill>
                  <a:srgbClr val="0000FF"/>
                </a:solidFill>
                <a:hlinkClick r:id="rId2"/>
              </a:rPr>
              <a:t>П.31. ст.67 Закона об образовании</a:t>
            </a:r>
            <a:endParaRPr/>
          </a:p>
          <a:p>
            <a:r>
              <a:rPr sz="1100" u="sng">
                <a:solidFill>
                  <a:srgbClr val="0000FF"/>
                </a:solidFill>
                <a:hlinkClick r:id="rId2"/>
              </a:rPr>
              <a:t>https://www.consultant.ru/document/cons_doc_LAW_140174/16e2e6dcd017a68bc8b1a445142f9c86a69f3ffa/</a:t>
            </a:r>
            <a:r>
              <a:rPr sz="1100"/>
              <a:t> </a:t>
            </a:r>
            <a:endParaRPr/>
          </a:p>
        </p:txBody>
      </p:sp>
      <p:sp>
        <p:nvSpPr>
          <p:cNvPr id="143" name="Shape 143"/>
          <p:cNvSpPr/>
          <p:nvPr/>
        </p:nvSpPr>
        <p:spPr>
          <a:xfrm>
            <a:off x="10056440" y="6453337"/>
            <a:ext cx="432048" cy="36003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 txBox="1"/>
          <p:nvPr/>
        </p:nvSpPr>
        <p:spPr>
          <a:xfrm>
            <a:off x="8256241" y="45287"/>
            <a:ext cx="2049933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b="1">
                <a:solidFill>
                  <a:srgbClr val="444444"/>
                </a:solidFill>
                <a:latin typeface="Arial"/>
                <a:ea typeface="Arial"/>
                <a:cs typeface="Arial"/>
              </a:rPr>
              <a:t>Госуслуги РТ</a:t>
            </a:r>
            <a:endParaRPr/>
          </a:p>
        </p:txBody>
      </p:sp>
      <p:pic>
        <p:nvPicPr>
          <p:cNvPr id="167" name="Picture 167"/>
          <p:cNvPicPr/>
          <p:nvPr/>
        </p:nvPicPr>
        <p:blipFill>
          <a:blip r:embed="rId2"/>
          <a:stretch/>
        </p:blipFill>
        <p:spPr>
          <a:xfrm>
            <a:off x="1820834" y="640218"/>
            <a:ext cx="6408712" cy="5804354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/>
          <p:nvPr/>
        </p:nvSpPr>
        <p:spPr>
          <a:xfrm>
            <a:off x="2173858" y="395373"/>
            <a:ext cx="802889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b="1">
                <a:solidFill>
                  <a:srgbClr val="FF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</a:rPr>
              <a:t>Проверка сведений заявлений иностранных граждан / лиц без гражданства</a:t>
            </a:r>
            <a:endParaRPr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170" name="Shape 170"/>
          <p:cNvSpPr txBox="1"/>
          <p:nvPr/>
        </p:nvSpPr>
        <p:spPr>
          <a:xfrm>
            <a:off x="1775519" y="2047212"/>
            <a:ext cx="3456384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t>Неполный комплект документов, предусмотренных п.26(1) и 26(2) – возвращаем заявление без рассмотрения.</a:t>
            </a:r>
          </a:p>
        </p:txBody>
      </p:sp>
      <p:sp>
        <p:nvSpPr>
          <p:cNvPr id="171" name="Shape 171"/>
          <p:cNvSpPr txBox="1"/>
          <p:nvPr/>
        </p:nvSpPr>
        <p:spPr>
          <a:xfrm>
            <a:off x="6188303" y="2047211"/>
            <a:ext cx="3456384" cy="14773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t>Полный комплект документов, предусмотренных п.26(1) и 26(2) – в течение 25 дней осуществляем проверку достоверности документов. </a:t>
            </a:r>
          </a:p>
        </p:txBody>
      </p:sp>
      <p:pic>
        <p:nvPicPr>
          <p:cNvPr id="173" name="Picture 173"/>
          <p:cNvPicPr/>
          <p:nvPr/>
        </p:nvPicPr>
        <p:blipFill>
          <a:blip r:embed="rId2"/>
          <a:stretch/>
        </p:blipFill>
        <p:spPr>
          <a:xfrm>
            <a:off x="3011272" y="1100583"/>
            <a:ext cx="6354062" cy="866895"/>
          </a:xfrm>
          <a:prstGeom prst="rect">
            <a:avLst/>
          </a:prstGeom>
        </p:spPr>
      </p:pic>
      <p:sp>
        <p:nvSpPr>
          <p:cNvPr id="174" name="Shape 174"/>
          <p:cNvSpPr txBox="1"/>
          <p:nvPr/>
        </p:nvSpPr>
        <p:spPr>
          <a:xfrm>
            <a:off x="5231905" y="3628235"/>
            <a:ext cx="5249847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t>Если сведения достоверны, то со дня их подтверждения направляем в тестирующую организацию для прохождения тестирования на знание русского языка.</a:t>
            </a:r>
          </a:p>
        </p:txBody>
      </p:sp>
      <p:sp>
        <p:nvSpPr>
          <p:cNvPr id="175" name="Shape 175"/>
          <p:cNvSpPr txBox="1"/>
          <p:nvPr/>
        </p:nvSpPr>
        <p:spPr>
          <a:xfrm>
            <a:off x="5231765" y="4887442"/>
            <a:ext cx="2625062" cy="175432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t>Направление отправляем по адресу, указанному в заявлении (почтовый или электронный) и в личный кабинет ЕГПУ.</a:t>
            </a:r>
          </a:p>
        </p:txBody>
      </p:sp>
      <p:sp>
        <p:nvSpPr>
          <p:cNvPr id="176" name="Shape 176"/>
          <p:cNvSpPr txBox="1"/>
          <p:nvPr/>
        </p:nvSpPr>
        <p:spPr>
          <a:xfrm>
            <a:off x="7945332" y="4898164"/>
            <a:ext cx="2625061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t>Уведомляем тестирующую организацию в электронной форме</a:t>
            </a:r>
          </a:p>
        </p:txBody>
      </p:sp>
      <p:sp>
        <p:nvSpPr>
          <p:cNvPr id="177" name="Shape 177"/>
          <p:cNvSpPr/>
          <p:nvPr/>
        </p:nvSpPr>
        <p:spPr>
          <a:xfrm>
            <a:off x="8184232" y="1551744"/>
            <a:ext cx="922966" cy="0"/>
          </a:xfrm>
          <a:prstGeom prst="line">
            <a:avLst/>
          </a:prstGeom>
          <a:ln w="28575">
            <a:solidFill>
              <a:srgbClr val="FF5050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78" name="Shape 178"/>
          <p:cNvSpPr/>
          <p:nvPr/>
        </p:nvSpPr>
        <p:spPr>
          <a:xfrm>
            <a:off x="6422778" y="1392671"/>
            <a:ext cx="2684420" cy="0"/>
          </a:xfrm>
          <a:prstGeom prst="line">
            <a:avLst/>
          </a:prstGeom>
          <a:ln w="28575">
            <a:solidFill>
              <a:srgbClr val="FF5050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 txBox="1"/>
          <p:nvPr/>
        </p:nvSpPr>
        <p:spPr>
          <a:xfrm>
            <a:off x="2173858" y="395372"/>
            <a:ext cx="802889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b="1">
                <a:solidFill>
                  <a:srgbClr val="FF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</a:rPr>
              <a:t>Прохождение тестирования на знание русского языка </a:t>
            </a:r>
            <a:endParaRPr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181" name="Shape 181"/>
          <p:cNvSpPr txBox="1"/>
          <p:nvPr/>
        </p:nvSpPr>
        <p:spPr>
          <a:xfrm>
            <a:off x="1847528" y="908721"/>
            <a:ext cx="8496944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t>Ждем результаты. </a:t>
            </a:r>
          </a:p>
          <a:p>
            <a:pPr algn="ctr"/>
            <a:r>
              <a:t>Тестирующая организация в течение 3 рабочих дней после прохождения тестирования уведомляет образовательную организацию, выдавшую направление, о результатах. </a:t>
            </a:r>
          </a:p>
        </p:txBody>
      </p:sp>
      <p:sp>
        <p:nvSpPr>
          <p:cNvPr id="182" name="Shape 182"/>
          <p:cNvSpPr txBox="1"/>
          <p:nvPr/>
        </p:nvSpPr>
        <p:spPr>
          <a:xfrm>
            <a:off x="1847528" y="2216153"/>
            <a:ext cx="8496944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t>Образовательная организация направляет информацию о результатах тестирования и рассмотрения заявления о приеме на обучение ребенка по адресу, указанному в заявлении (почтовый или электронный) и в личный кабинет ЕПГУ.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/>
          <p:nvPr/>
        </p:nvSpPr>
        <p:spPr>
          <a:xfrm>
            <a:off x="2173858" y="395372"/>
            <a:ext cx="802889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b="1">
                <a:solidFill>
                  <a:srgbClr val="FF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</a:rPr>
              <a:t>Прохождение тестирования на знание русского языка </a:t>
            </a:r>
            <a:endParaRPr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186" name="Picture 186"/>
          <p:cNvPicPr/>
          <p:nvPr/>
        </p:nvPicPr>
        <p:blipFill>
          <a:blip r:embed="rId2"/>
          <a:stretch/>
        </p:blipFill>
        <p:spPr>
          <a:xfrm>
            <a:off x="1847529" y="908720"/>
            <a:ext cx="4505375" cy="5805264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/>
          <p:nvPr/>
        </p:nvSpPr>
        <p:spPr>
          <a:xfrm>
            <a:off x="2173858" y="395372"/>
            <a:ext cx="802889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b="1">
                <a:solidFill>
                  <a:srgbClr val="FF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</a:rPr>
              <a:t>Прохождение тестирования на знание русского языка </a:t>
            </a:r>
            <a:endParaRPr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190" name="Picture 190"/>
          <p:cNvPicPr/>
          <p:nvPr/>
        </p:nvPicPr>
        <p:blipFill>
          <a:blip r:embed="rId2"/>
          <a:stretch/>
        </p:blipFill>
        <p:spPr>
          <a:xfrm>
            <a:off x="1847528" y="1484785"/>
            <a:ext cx="6529510" cy="5124355"/>
          </a:xfrm>
          <a:prstGeom prst="rect">
            <a:avLst/>
          </a:prstGeom>
          <a:ln>
            <a:noFill/>
          </a:ln>
        </p:spPr>
      </p:pic>
      <p:sp>
        <p:nvSpPr>
          <p:cNvPr id="191" name="Shape 191"/>
          <p:cNvSpPr/>
          <p:nvPr/>
        </p:nvSpPr>
        <p:spPr>
          <a:xfrm>
            <a:off x="6197207" y="836712"/>
            <a:ext cx="4526367" cy="369332"/>
          </a:xfrm>
          <a:prstGeom prst="rect">
            <a:avLst/>
          </a:prstGeom>
        </p:spPr>
        <p:txBody>
          <a:bodyPr wrap="none" lIns="91440" tIns="45720" rIns="91440" bIns="45720">
            <a:spAutoFit/>
          </a:bodyPr>
          <a:lstStyle/>
          <a:p>
            <a:r>
              <a:rPr u="sng">
                <a:solidFill>
                  <a:srgbClr val="0000FF"/>
                </a:solidFill>
                <a:hlinkClick r:id="rId3"/>
              </a:rPr>
              <a:t>https://fipi.ru/inostr-exam/inostr-exam-deti</a:t>
            </a:r>
            <a:r>
              <a:t> </a:t>
            </a:r>
          </a:p>
        </p:txBody>
      </p:sp>
      <p:sp>
        <p:nvSpPr>
          <p:cNvPr id="192" name="Shape 192"/>
          <p:cNvSpPr/>
          <p:nvPr/>
        </p:nvSpPr>
        <p:spPr>
          <a:xfrm>
            <a:off x="10056440" y="6453337"/>
            <a:ext cx="432048" cy="36003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/>
          <p:nvPr/>
        </p:nvSpPr>
        <p:spPr>
          <a:xfrm>
            <a:off x="2173858" y="395372"/>
            <a:ext cx="802889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b="1">
                <a:solidFill>
                  <a:srgbClr val="FF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</a:rPr>
              <a:t>Прохождение тестирования на знание русского языка </a:t>
            </a:r>
            <a:endParaRPr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195" name="Shape 195"/>
          <p:cNvSpPr/>
          <p:nvPr/>
        </p:nvSpPr>
        <p:spPr>
          <a:xfrm>
            <a:off x="10056440" y="6453337"/>
            <a:ext cx="432048" cy="36003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pic>
        <p:nvPicPr>
          <p:cNvPr id="197" name="Picture 197"/>
          <p:cNvPicPr/>
          <p:nvPr/>
        </p:nvPicPr>
        <p:blipFill>
          <a:blip r:embed="rId2"/>
          <a:stretch/>
        </p:blipFill>
        <p:spPr>
          <a:xfrm>
            <a:off x="1847528" y="1518436"/>
            <a:ext cx="6961376" cy="5081004"/>
          </a:xfrm>
          <a:prstGeom prst="rect">
            <a:avLst/>
          </a:prstGeom>
          <a:ln>
            <a:noFill/>
          </a:ln>
        </p:spPr>
      </p:pic>
      <p:sp>
        <p:nvSpPr>
          <p:cNvPr id="198" name="Shape 198"/>
          <p:cNvSpPr/>
          <p:nvPr/>
        </p:nvSpPr>
        <p:spPr>
          <a:xfrm>
            <a:off x="5908501" y="818404"/>
            <a:ext cx="4572000" cy="523220"/>
          </a:xfrm>
          <a:prstGeom prst="rect">
            <a:avLst/>
          </a:prstGeom>
        </p:spPr>
        <p:txBody>
          <a:bodyPr lIns="91440" tIns="45720" rIns="91440" bIns="45720">
            <a:spAutoFit/>
          </a:bodyPr>
          <a:lstStyle/>
          <a:p>
            <a:r>
              <a:rPr sz="1400" u="sng">
                <a:solidFill>
                  <a:srgbClr val="0000FF"/>
                </a:solidFill>
                <a:hlinkClick r:id="rId3"/>
              </a:rPr>
              <a:t>https://www.consultant.ru/document/cons_doc_LAW_501737/</a:t>
            </a:r>
            <a:r>
              <a:rPr sz="1400"/>
              <a:t> 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Picture 201"/>
          <p:cNvPicPr/>
          <p:nvPr/>
        </p:nvPicPr>
        <p:blipFill>
          <a:blip r:embed="rId2"/>
          <a:stretch/>
        </p:blipFill>
        <p:spPr>
          <a:xfrm>
            <a:off x="1919536" y="884890"/>
            <a:ext cx="6411220" cy="1800476"/>
          </a:xfrm>
          <a:prstGeom prst="rect">
            <a:avLst/>
          </a:prstGeom>
          <a:ln>
            <a:noFill/>
          </a:ln>
        </p:spPr>
      </p:pic>
      <p:sp>
        <p:nvSpPr>
          <p:cNvPr id="202" name="Shape 202"/>
          <p:cNvSpPr/>
          <p:nvPr/>
        </p:nvSpPr>
        <p:spPr>
          <a:xfrm>
            <a:off x="6023993" y="260648"/>
            <a:ext cx="4634089" cy="369332"/>
          </a:xfrm>
          <a:prstGeom prst="rect">
            <a:avLst/>
          </a:prstGeom>
        </p:spPr>
        <p:txBody>
          <a:bodyPr wrap="none" lIns="91440" tIns="45720" rIns="91440" bIns="45720">
            <a:spAutoFit/>
          </a:bodyPr>
          <a:lstStyle/>
          <a:p>
            <a:r>
              <a:rPr u="sng">
                <a:solidFill>
                  <a:srgbClr val="0000FF"/>
                </a:solidFill>
                <a:hlinkClick r:id="rId3"/>
              </a:rPr>
              <a:t>https://docs.cntd.ru/document/1314106462</a:t>
            </a:r>
            <a:r>
              <a:t> </a:t>
            </a:r>
          </a:p>
        </p:txBody>
      </p:sp>
      <p:pic>
        <p:nvPicPr>
          <p:cNvPr id="204" name="Picture 204"/>
          <p:cNvPicPr/>
          <p:nvPr/>
        </p:nvPicPr>
        <p:blipFill>
          <a:blip r:embed="rId4"/>
          <a:stretch/>
        </p:blipFill>
        <p:spPr>
          <a:xfrm>
            <a:off x="4367809" y="2826095"/>
            <a:ext cx="6088295" cy="3735799"/>
          </a:xfrm>
          <a:prstGeom prst="rect">
            <a:avLst/>
          </a:prstGeom>
          <a:ln>
            <a:noFill/>
          </a:ln>
        </p:spPr>
      </p:pic>
      <p:sp>
        <p:nvSpPr>
          <p:cNvPr id="205" name="Shape 205"/>
          <p:cNvSpPr/>
          <p:nvPr/>
        </p:nvSpPr>
        <p:spPr>
          <a:xfrm>
            <a:off x="2783632" y="1628800"/>
            <a:ext cx="3960440" cy="0"/>
          </a:xfrm>
          <a:prstGeom prst="line">
            <a:avLst/>
          </a:prstGeom>
          <a:ln w="28575">
            <a:solidFill>
              <a:srgbClr val="FF0000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206" name="Shape 206"/>
          <p:cNvSpPr/>
          <p:nvPr/>
        </p:nvSpPr>
        <p:spPr>
          <a:xfrm>
            <a:off x="3566090" y="1785128"/>
            <a:ext cx="4474126" cy="0"/>
          </a:xfrm>
          <a:prstGeom prst="line">
            <a:avLst/>
          </a:prstGeom>
          <a:ln w="28575">
            <a:solidFill>
              <a:srgbClr val="FF0000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207" name="Shape 207"/>
          <p:cNvSpPr/>
          <p:nvPr/>
        </p:nvSpPr>
        <p:spPr>
          <a:xfrm>
            <a:off x="2207568" y="1988840"/>
            <a:ext cx="3456384" cy="0"/>
          </a:xfrm>
          <a:prstGeom prst="line">
            <a:avLst/>
          </a:prstGeom>
          <a:ln w="28575">
            <a:solidFill>
              <a:srgbClr val="FF0000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208" name="Shape 208"/>
          <p:cNvSpPr/>
          <p:nvPr/>
        </p:nvSpPr>
        <p:spPr>
          <a:xfrm>
            <a:off x="5735960" y="4653136"/>
            <a:ext cx="3888432" cy="0"/>
          </a:xfrm>
          <a:prstGeom prst="line">
            <a:avLst/>
          </a:prstGeom>
          <a:ln w="28575">
            <a:solidFill>
              <a:srgbClr val="FF0000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209" name="Shape 209"/>
          <p:cNvSpPr/>
          <p:nvPr/>
        </p:nvSpPr>
        <p:spPr>
          <a:xfrm>
            <a:off x="5125146" y="3356992"/>
            <a:ext cx="5003302" cy="0"/>
          </a:xfrm>
          <a:prstGeom prst="line">
            <a:avLst/>
          </a:prstGeom>
          <a:ln w="28575">
            <a:solidFill>
              <a:srgbClr val="FF0000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210" name="Shape 210"/>
          <p:cNvSpPr/>
          <p:nvPr/>
        </p:nvSpPr>
        <p:spPr>
          <a:xfrm>
            <a:off x="4763852" y="3501008"/>
            <a:ext cx="4572508" cy="0"/>
          </a:xfrm>
          <a:prstGeom prst="line">
            <a:avLst/>
          </a:prstGeom>
          <a:ln w="28575">
            <a:solidFill>
              <a:srgbClr val="FF0000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211" name="Shape 211"/>
          <p:cNvSpPr/>
          <p:nvPr/>
        </p:nvSpPr>
        <p:spPr>
          <a:xfrm>
            <a:off x="5125146" y="4221088"/>
            <a:ext cx="3707158" cy="0"/>
          </a:xfrm>
          <a:prstGeom prst="line">
            <a:avLst/>
          </a:prstGeom>
          <a:ln w="28575">
            <a:solidFill>
              <a:srgbClr val="FF0000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212" name="Shape 212"/>
          <p:cNvSpPr/>
          <p:nvPr/>
        </p:nvSpPr>
        <p:spPr>
          <a:xfrm>
            <a:off x="5015880" y="5013176"/>
            <a:ext cx="5112568" cy="0"/>
          </a:xfrm>
          <a:prstGeom prst="line">
            <a:avLst/>
          </a:prstGeom>
          <a:ln w="28575">
            <a:solidFill>
              <a:srgbClr val="FF0000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/>
          <p:nvPr/>
        </p:nvSpPr>
        <p:spPr>
          <a:xfrm>
            <a:off x="2207568" y="170056"/>
            <a:ext cx="8028892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b="1" u="sng">
                <a:solidFill>
                  <a:srgbClr val="0000FF"/>
                </a:solidFill>
                <a:hlinkClick r:id="rId2"/>
              </a:rPr>
              <a:t>Федеральный закон от 29.12.2012 N 273-ФЗ (ред. от 25.12.2023) "Об образовании в Российской Федерации" (с изм. и доп., вступ. в силу с 01.04.2025)</a:t>
            </a:r>
            <a:endParaRPr b="1"/>
          </a:p>
          <a:p>
            <a:pPr algn="ctr"/>
            <a:r>
              <a:rPr b="1"/>
              <a:t>Статья 67. Организация приема на обучение по основным общеобразовательным программам</a:t>
            </a:r>
            <a:endParaRPr/>
          </a:p>
        </p:txBody>
      </p:sp>
      <p:sp>
        <p:nvSpPr>
          <p:cNvPr id="83" name="Shape 83"/>
          <p:cNvSpPr/>
          <p:nvPr/>
        </p:nvSpPr>
        <p:spPr>
          <a:xfrm>
            <a:off x="2207568" y="1772817"/>
            <a:ext cx="8028892" cy="4524315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1. Получение дошкольного образования в образовательных организациях может начинаться по достижении детьми возраста двух месяцев. </a:t>
            </a:r>
            <a:r>
              <a:rPr sz="24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Получение начального общего образования</a:t>
            </a:r>
            <a:r>
              <a: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в образовательных организациях начинается по достижении детьми возраста </a:t>
            </a:r>
            <a:r>
              <a:rPr sz="24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шести лет и шести месяцев </a:t>
            </a:r>
            <a:r>
              <a: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при отсутствии противопоказаний по состоянию здоровья, </a:t>
            </a:r>
            <a:r>
              <a:rPr sz="24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но не позже </a:t>
            </a:r>
            <a:r>
              <a: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достижения ими возраста </a:t>
            </a:r>
            <a:r>
              <a:rPr sz="24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восьми лет</a:t>
            </a:r>
            <a:r>
              <a: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По заявлению родителей </a:t>
            </a:r>
            <a:r>
              <a:rPr sz="2400" u="sng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3"/>
              </a:rPr>
              <a:t>(законных представителей)</a:t>
            </a:r>
            <a:r>
              <a: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детей учредитель образовательной организации вправе разрешить прием детей в образовательную организацию на обучение по образовательным программам начального общего образования в более раннем или более позднем возрасте.</a:t>
            </a:r>
            <a:endParaRPr sz="24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 txBox="1"/>
          <p:nvPr/>
        </p:nvSpPr>
        <p:spPr>
          <a:xfrm>
            <a:off x="2173858" y="188642"/>
            <a:ext cx="802889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b="1">
                <a:solidFill>
                  <a:srgbClr val="444444"/>
                </a:solidFill>
                <a:latin typeface="Arial"/>
                <a:ea typeface="Arial"/>
                <a:cs typeface="Arial"/>
              </a:rPr>
              <a:t>Перечень документов для граждан РФ.</a:t>
            </a:r>
            <a:endParaRPr/>
          </a:p>
          <a:p>
            <a:pPr algn="ctr"/>
            <a:r>
              <a:rPr b="1">
                <a:solidFill>
                  <a:srgbClr val="FF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</a:rPr>
              <a:t>Пункт 26</a:t>
            </a:r>
            <a:endParaRPr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216" name="Picture 216"/>
          <p:cNvPicPr/>
          <p:nvPr/>
        </p:nvPicPr>
        <p:blipFill>
          <a:blip r:embed="rId2"/>
          <a:stretch/>
        </p:blipFill>
        <p:spPr>
          <a:xfrm>
            <a:off x="1991544" y="980727"/>
            <a:ext cx="6048672" cy="5498793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 txBox="1"/>
          <p:nvPr/>
        </p:nvSpPr>
        <p:spPr>
          <a:xfrm>
            <a:off x="2173858" y="188641"/>
            <a:ext cx="802889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b="1">
                <a:solidFill>
                  <a:srgbClr val="FF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</a:rPr>
              <a:t>Перечень документов для иностранных граждан / лиц без гражданства</a:t>
            </a:r>
            <a:endParaRPr/>
          </a:p>
          <a:p>
            <a:pPr algn="ctr"/>
            <a:r>
              <a:rPr b="1">
                <a:solidFill>
                  <a:srgbClr val="FF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</a:rPr>
              <a:t>Пункты 26(1) </a:t>
            </a:r>
            <a:endParaRPr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220" name="Picture 220"/>
          <p:cNvPicPr/>
          <p:nvPr/>
        </p:nvPicPr>
        <p:blipFill>
          <a:blip r:embed="rId2"/>
          <a:stretch/>
        </p:blipFill>
        <p:spPr>
          <a:xfrm>
            <a:off x="1919536" y="1212449"/>
            <a:ext cx="4820136" cy="5456910"/>
          </a:xfrm>
          <a:prstGeom prst="rect">
            <a:avLst/>
          </a:prstGeom>
          <a:ln>
            <a:noFill/>
          </a:ln>
        </p:spPr>
      </p:pic>
      <p:sp>
        <p:nvSpPr>
          <p:cNvPr id="221" name="Shape 221"/>
          <p:cNvSpPr txBox="1"/>
          <p:nvPr/>
        </p:nvSpPr>
        <p:spPr>
          <a:xfrm>
            <a:off x="7351150" y="5157193"/>
            <a:ext cx="2952327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i="1">
                <a:solidFill>
                  <a:srgbClr val="FF0000"/>
                </a:solidFill>
              </a:rPr>
              <a:t>Абзацы 3-5 и 7-9 п. 26(1) не распространяются на граждан Республики Беларусь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 txBox="1"/>
          <p:nvPr/>
        </p:nvSpPr>
        <p:spPr>
          <a:xfrm>
            <a:off x="2173858" y="188641"/>
            <a:ext cx="802889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b="1">
                <a:solidFill>
                  <a:srgbClr val="FF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</a:rPr>
              <a:t>Перечень документов для иностранных граждан / лиц без гражданства</a:t>
            </a:r>
            <a:endParaRPr/>
          </a:p>
          <a:p>
            <a:pPr algn="ctr"/>
            <a:r>
              <a:rPr b="1">
                <a:solidFill>
                  <a:srgbClr val="FF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</a:rPr>
              <a:t>Пункты 26(1) </a:t>
            </a:r>
            <a:endParaRPr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225" name="Picture 225"/>
          <p:cNvPicPr/>
          <p:nvPr/>
        </p:nvPicPr>
        <p:blipFill>
          <a:blip r:embed="rId2"/>
          <a:stretch/>
        </p:blipFill>
        <p:spPr>
          <a:xfrm>
            <a:off x="2000402" y="1152127"/>
            <a:ext cx="4083567" cy="5517232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 txBox="1"/>
          <p:nvPr/>
        </p:nvSpPr>
        <p:spPr>
          <a:xfrm>
            <a:off x="2173858" y="188641"/>
            <a:ext cx="802889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b="1">
                <a:solidFill>
                  <a:srgbClr val="FF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</a:rPr>
              <a:t>Перечень документов для иностранных граждан / лиц без гражданства</a:t>
            </a:r>
            <a:endParaRPr/>
          </a:p>
          <a:p>
            <a:pPr algn="ctr"/>
            <a:r>
              <a:rPr b="1">
                <a:solidFill>
                  <a:srgbClr val="FF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</a:rPr>
              <a:t>Пункты 26(1) </a:t>
            </a:r>
            <a:endParaRPr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229" name="Picture 229"/>
          <p:cNvPicPr/>
          <p:nvPr/>
        </p:nvPicPr>
        <p:blipFill>
          <a:blip r:embed="rId2"/>
          <a:stretch/>
        </p:blipFill>
        <p:spPr>
          <a:xfrm>
            <a:off x="1991544" y="1268761"/>
            <a:ext cx="5734850" cy="4105847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 txBox="1"/>
          <p:nvPr/>
        </p:nvSpPr>
        <p:spPr>
          <a:xfrm>
            <a:off x="2173858" y="188641"/>
            <a:ext cx="802889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b="1">
                <a:solidFill>
                  <a:srgbClr val="FF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</a:rPr>
              <a:t>Перечень документов для иностранных граждан / лиц без гражданства</a:t>
            </a:r>
            <a:endParaRPr/>
          </a:p>
          <a:p>
            <a:pPr algn="ctr"/>
            <a:r>
              <a:rPr b="1">
                <a:solidFill>
                  <a:srgbClr val="FF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</a:rPr>
              <a:t>Пункт 26(2) </a:t>
            </a:r>
            <a:endParaRPr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233" name="Picture 233"/>
          <p:cNvPicPr/>
          <p:nvPr/>
        </p:nvPicPr>
        <p:blipFill>
          <a:blip r:embed="rId2"/>
          <a:stretch/>
        </p:blipFill>
        <p:spPr>
          <a:xfrm>
            <a:off x="1919536" y="1196752"/>
            <a:ext cx="8136904" cy="1396038"/>
          </a:xfrm>
          <a:prstGeom prst="rect">
            <a:avLst/>
          </a:prstGeom>
          <a:ln>
            <a:noFill/>
          </a:ln>
        </p:spPr>
      </p:pic>
      <p:sp>
        <p:nvSpPr>
          <p:cNvPr id="234" name="Shape 234"/>
          <p:cNvSpPr/>
          <p:nvPr/>
        </p:nvSpPr>
        <p:spPr>
          <a:xfrm>
            <a:off x="2011840" y="3212977"/>
            <a:ext cx="8352928" cy="2800767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indent="342900" algn="just"/>
            <a:r>
              <a:rPr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20. Положения </a:t>
            </a:r>
            <a:r>
              <a:rPr sz="1600" u="sng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3"/>
              </a:rPr>
              <a:t>пунктов 13</a:t>
            </a:r>
            <a:r>
              <a:rPr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и </a:t>
            </a:r>
            <a:r>
              <a:rPr sz="1600" u="sng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4"/>
              </a:rPr>
              <a:t>18</a:t>
            </a:r>
            <a:r>
              <a:rPr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настоящей статьи не распространяются на лиц без гражданства, получивших временное удостоверение личности лица без гражданства, а также иностранных граждан:</a:t>
            </a:r>
            <a:endParaRPr/>
          </a:p>
          <a:p>
            <a:pPr algn="just"/>
            <a:r>
              <a:rPr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2) являющихся </a:t>
            </a:r>
            <a:r>
              <a:rPr sz="16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должностными лицами международных </a:t>
            </a:r>
            <a:r>
              <a:rPr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(межгосударственных, межправительственных) </a:t>
            </a:r>
            <a:r>
              <a:rPr sz="16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организаций, въехавшими в Российскую Федерацию в связи с исполнением служебных обязанностей</a:t>
            </a:r>
            <a:r>
              <a:rPr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и </a:t>
            </a:r>
            <a:r>
              <a:rPr sz="16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сотрудниками представительств международных</a:t>
            </a:r>
            <a:r>
              <a:rPr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(межгосударственных, межправительственных) </a:t>
            </a:r>
            <a:r>
              <a:rPr sz="16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организаций на территории Российской Федерации или сотрудниками представительств и должностными лицами иных организаций</a:t>
            </a:r>
            <a:r>
              <a:rPr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которым в соответствии с международными договорами Российской Федерации предоставлен статус, аналогичный статусу международных (межгосударственных, межправительственных) организаций, а также членами семей указанных лиц;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 txBox="1"/>
          <p:nvPr/>
        </p:nvSpPr>
        <p:spPr>
          <a:xfrm>
            <a:off x="2173858" y="188641"/>
            <a:ext cx="802889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b="1">
                <a:solidFill>
                  <a:srgbClr val="FF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</a:rPr>
              <a:t>Перечень документов для иностранных граждан / лиц без гражданства</a:t>
            </a:r>
            <a:endParaRPr/>
          </a:p>
          <a:p>
            <a:pPr algn="ctr"/>
            <a:r>
              <a:rPr b="1">
                <a:solidFill>
                  <a:srgbClr val="FF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</a:rPr>
              <a:t>Пункт 26(2) </a:t>
            </a:r>
            <a:endParaRPr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238" name="Picture 238"/>
          <p:cNvPicPr/>
          <p:nvPr/>
        </p:nvPicPr>
        <p:blipFill>
          <a:blip r:embed="rId2"/>
          <a:stretch/>
        </p:blipFill>
        <p:spPr>
          <a:xfrm>
            <a:off x="1919536" y="1196752"/>
            <a:ext cx="8136904" cy="1396038"/>
          </a:xfrm>
          <a:prstGeom prst="rect">
            <a:avLst/>
          </a:prstGeom>
          <a:ln>
            <a:noFill/>
          </a:ln>
        </p:spPr>
      </p:pic>
      <p:sp>
        <p:nvSpPr>
          <p:cNvPr id="239" name="Shape 239"/>
          <p:cNvSpPr/>
          <p:nvPr/>
        </p:nvSpPr>
        <p:spPr>
          <a:xfrm>
            <a:off x="2046697" y="2883708"/>
            <a:ext cx="8283214" cy="3785651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indent="342900" algn="just"/>
            <a:r>
              <a:rPr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21. На основе принципа взаимности действие </a:t>
            </a:r>
            <a:r>
              <a:rPr sz="1600" u="sng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3"/>
              </a:rPr>
              <a:t>пунктов 13</a:t>
            </a:r>
            <a:r>
              <a:rPr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и </a:t>
            </a:r>
            <a:r>
              <a:rPr sz="1600" u="sng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4"/>
              </a:rPr>
              <a:t>18</a:t>
            </a:r>
            <a:r>
              <a:rPr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настоящей статьи не распространяется на иностранных граждан, являющихся:</a:t>
            </a:r>
            <a:endParaRPr/>
          </a:p>
          <a:p>
            <a:pPr indent="342900" algn="just"/>
            <a:r>
              <a:rPr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1) главами дипломатических представительств и главами консульских учреждений иностранных государств в Российской Федерации, членами дипломатического персонала, консульскими должностными лицами, а также членами административно-технического персонала дипломатических представительств или консульских учреждений иностранных государств в Российской Федерации;</a:t>
            </a:r>
            <a:endParaRPr/>
          </a:p>
          <a:p>
            <a:pPr indent="342900" algn="just"/>
            <a:r>
              <a:rPr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2) владельцами дипломатических, служебных паспортов (в том числе специальных, официальных и иных паспортов, признаваемых Российской Федерацией в этом качестве) и въехавшими в Российскую Федерацию в связи с исполнением служебных обязанностей должностных лиц иностранных государств;</a:t>
            </a:r>
            <a:endParaRPr/>
          </a:p>
          <a:p>
            <a:pPr indent="342900" algn="just"/>
            <a:r>
              <a:rPr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3) сотрудниками и членами административно-технического персонала аппаратов военного атташата, торговых представительств и иных представительств органов государственной власти иностранных государств;</a:t>
            </a:r>
            <a:endParaRPr/>
          </a:p>
          <a:p>
            <a:pPr indent="342900" algn="just"/>
            <a:r>
              <a:rPr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4) членами семей лиц, указанных в </a:t>
            </a:r>
            <a:r>
              <a:rPr sz="1600" u="sng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5"/>
              </a:rPr>
              <a:t>подпунктах 1</a:t>
            </a:r>
            <a:r>
              <a:rPr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- </a:t>
            </a:r>
            <a:r>
              <a:rPr sz="1600" u="sng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6"/>
              </a:rPr>
              <a:t>3</a:t>
            </a:r>
            <a:r>
              <a:rPr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настоящего пункта.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Picture 242"/>
          <p:cNvPicPr/>
          <p:nvPr/>
        </p:nvPicPr>
        <p:blipFill>
          <a:blip r:embed="rId2"/>
          <a:stretch/>
        </p:blipFill>
        <p:spPr>
          <a:xfrm>
            <a:off x="1919536" y="2996952"/>
            <a:ext cx="8173447" cy="1872208"/>
          </a:xfrm>
          <a:prstGeom prst="rect">
            <a:avLst/>
          </a:prstGeom>
          <a:ln>
            <a:noFill/>
          </a:ln>
        </p:spPr>
      </p:pic>
      <p:sp>
        <p:nvSpPr>
          <p:cNvPr id="243" name="Shape 243"/>
          <p:cNvSpPr txBox="1"/>
          <p:nvPr/>
        </p:nvSpPr>
        <p:spPr>
          <a:xfrm>
            <a:off x="2173858" y="188641"/>
            <a:ext cx="802889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b="1">
                <a:solidFill>
                  <a:srgbClr val="FF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</a:rPr>
              <a:t>Перечень документов для иностранных граждан / лиц без гражданства</a:t>
            </a:r>
            <a:endParaRPr/>
          </a:p>
          <a:p>
            <a:pPr algn="ctr"/>
            <a:r>
              <a:rPr b="1">
                <a:solidFill>
                  <a:srgbClr val="FF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</a:rPr>
              <a:t>Пункт 26(2) </a:t>
            </a:r>
            <a:endParaRPr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245" name="Picture 245"/>
          <p:cNvPicPr/>
          <p:nvPr/>
        </p:nvPicPr>
        <p:blipFill>
          <a:blip r:embed="rId3"/>
          <a:stretch/>
        </p:blipFill>
        <p:spPr>
          <a:xfrm>
            <a:off x="1919536" y="1196752"/>
            <a:ext cx="8136904" cy="1396038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Shape 280"/>
          <p:cNvSpPr/>
          <p:nvPr/>
        </p:nvSpPr>
        <p:spPr>
          <a:xfrm>
            <a:off x="1739516" y="1950622"/>
            <a:ext cx="8712968" cy="2554545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sz="8000" b="1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Отказ в приеме в ОО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" name="Picture 283"/>
          <p:cNvPicPr/>
          <p:nvPr/>
        </p:nvPicPr>
        <p:blipFill>
          <a:blip r:embed="rId2"/>
          <a:stretch/>
        </p:blipFill>
        <p:spPr>
          <a:xfrm>
            <a:off x="1919536" y="1700808"/>
            <a:ext cx="7868748" cy="4582164"/>
          </a:xfrm>
          <a:prstGeom prst="rect">
            <a:avLst/>
          </a:prstGeom>
          <a:ln>
            <a:noFill/>
          </a:ln>
        </p:spPr>
      </p:pic>
      <p:sp>
        <p:nvSpPr>
          <p:cNvPr id="284" name="Shape 284"/>
          <p:cNvSpPr/>
          <p:nvPr/>
        </p:nvSpPr>
        <p:spPr>
          <a:xfrm>
            <a:off x="7248128" y="-18252"/>
            <a:ext cx="4572000" cy="246221"/>
          </a:xfrm>
          <a:prstGeom prst="rect">
            <a:avLst/>
          </a:prstGeom>
        </p:spPr>
        <p:txBody>
          <a:bodyPr lIns="91440" tIns="45720" rIns="91440" bIns="45720">
            <a:spAutoFit/>
          </a:bodyPr>
          <a:lstStyle/>
          <a:p>
            <a:r>
              <a:rPr sz="1000" u="sng">
                <a:solidFill>
                  <a:srgbClr val="0000FF"/>
                </a:solidFill>
                <a:hlinkClick r:id="rId3"/>
              </a:rPr>
              <a:t>https://ivo.garant.ru/#/compare/76846441/70291362/tab/1:2</a:t>
            </a:r>
            <a:r>
              <a:rPr sz="1000"/>
              <a:t> </a:t>
            </a:r>
            <a:endParaRPr/>
          </a:p>
        </p:txBody>
      </p:sp>
      <p:sp>
        <p:nvSpPr>
          <p:cNvPr id="285" name="Shape 285"/>
          <p:cNvSpPr txBox="1"/>
          <p:nvPr/>
        </p:nvSpPr>
        <p:spPr>
          <a:xfrm>
            <a:off x="2207568" y="404665"/>
            <a:ext cx="8028892" cy="923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b="1" u="sng">
                <a:solidFill>
                  <a:srgbClr val="0000FF"/>
                </a:solidFill>
                <a:hlinkClick r:id="rId4"/>
              </a:rPr>
              <a:t>Федеральный закон от 29.12.2012 N 273-ФЗ (ред. от 25.12.2023) "Об образовании в Российской Федерации" (с изм. и доп., вступ. в силу с 01.04.2025)</a:t>
            </a:r>
            <a:endParaRPr b="1"/>
          </a:p>
        </p:txBody>
      </p:sp>
      <p:sp>
        <p:nvSpPr>
          <p:cNvPr id="286" name="Shape 286"/>
          <p:cNvSpPr/>
          <p:nvPr/>
        </p:nvSpPr>
        <p:spPr>
          <a:xfrm>
            <a:off x="5951984" y="3068960"/>
            <a:ext cx="648072" cy="0"/>
          </a:xfrm>
          <a:prstGeom prst="line">
            <a:avLst/>
          </a:prstGeom>
          <a:ln w="28575">
            <a:solidFill>
              <a:srgbClr val="FF5050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287" name="Shape 287"/>
          <p:cNvSpPr/>
          <p:nvPr/>
        </p:nvSpPr>
        <p:spPr>
          <a:xfrm>
            <a:off x="8184232" y="4293096"/>
            <a:ext cx="1512168" cy="0"/>
          </a:xfrm>
          <a:prstGeom prst="line">
            <a:avLst/>
          </a:prstGeom>
          <a:ln w="28575">
            <a:solidFill>
              <a:srgbClr val="FF5050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288" name="Shape 288"/>
          <p:cNvSpPr/>
          <p:nvPr/>
        </p:nvSpPr>
        <p:spPr>
          <a:xfrm>
            <a:off x="6023992" y="4437112"/>
            <a:ext cx="864096" cy="0"/>
          </a:xfrm>
          <a:prstGeom prst="line">
            <a:avLst/>
          </a:prstGeom>
          <a:ln w="28575">
            <a:solidFill>
              <a:srgbClr val="FF5050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289" name="Shape 289"/>
          <p:cNvSpPr/>
          <p:nvPr/>
        </p:nvSpPr>
        <p:spPr>
          <a:xfrm>
            <a:off x="7336607" y="4437112"/>
            <a:ext cx="2359792" cy="0"/>
          </a:xfrm>
          <a:prstGeom prst="line">
            <a:avLst/>
          </a:prstGeom>
          <a:ln w="28575">
            <a:solidFill>
              <a:srgbClr val="00B050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290" name="Shape 290"/>
          <p:cNvSpPr/>
          <p:nvPr/>
        </p:nvSpPr>
        <p:spPr>
          <a:xfrm>
            <a:off x="6023992" y="4581128"/>
            <a:ext cx="2808312" cy="0"/>
          </a:xfrm>
          <a:prstGeom prst="line">
            <a:avLst/>
          </a:prstGeom>
          <a:ln w="28575">
            <a:solidFill>
              <a:srgbClr val="00B050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" name="Picture 293"/>
          <p:cNvPicPr/>
          <p:nvPr/>
        </p:nvPicPr>
        <p:blipFill>
          <a:blip r:embed="rId2"/>
          <a:stretch/>
        </p:blipFill>
        <p:spPr>
          <a:xfrm>
            <a:off x="1847529" y="548681"/>
            <a:ext cx="6845723" cy="2643277"/>
          </a:xfrm>
          <a:prstGeom prst="rect">
            <a:avLst/>
          </a:prstGeom>
          <a:ln>
            <a:noFill/>
          </a:ln>
        </p:spPr>
      </p:pic>
      <p:sp>
        <p:nvSpPr>
          <p:cNvPr id="294" name="Shape 294"/>
          <p:cNvSpPr/>
          <p:nvPr/>
        </p:nvSpPr>
        <p:spPr>
          <a:xfrm>
            <a:off x="3143672" y="1484784"/>
            <a:ext cx="5112568" cy="0"/>
          </a:xfrm>
          <a:prstGeom prst="line">
            <a:avLst/>
          </a:prstGeom>
          <a:ln w="28575">
            <a:solidFill>
              <a:srgbClr val="00B050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295" name="Shape 295"/>
          <p:cNvSpPr/>
          <p:nvPr/>
        </p:nvSpPr>
        <p:spPr>
          <a:xfrm>
            <a:off x="2207568" y="1628800"/>
            <a:ext cx="3672408" cy="0"/>
          </a:xfrm>
          <a:prstGeom prst="line">
            <a:avLst/>
          </a:prstGeom>
          <a:ln w="28575">
            <a:solidFill>
              <a:srgbClr val="00B050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296" name="Shape 296"/>
          <p:cNvSpPr/>
          <p:nvPr/>
        </p:nvSpPr>
        <p:spPr>
          <a:xfrm>
            <a:off x="3647728" y="1988840"/>
            <a:ext cx="2736304" cy="0"/>
          </a:xfrm>
          <a:prstGeom prst="line">
            <a:avLst/>
          </a:prstGeom>
          <a:ln w="28575">
            <a:solidFill>
              <a:srgbClr val="00B050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297" name="Shape 297"/>
          <p:cNvSpPr/>
          <p:nvPr/>
        </p:nvSpPr>
        <p:spPr>
          <a:xfrm>
            <a:off x="7176120" y="2204864"/>
            <a:ext cx="1080120" cy="0"/>
          </a:xfrm>
          <a:prstGeom prst="line">
            <a:avLst/>
          </a:prstGeom>
          <a:ln w="28575">
            <a:solidFill>
              <a:srgbClr val="00B050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298" name="Shape 298"/>
          <p:cNvSpPr/>
          <p:nvPr/>
        </p:nvSpPr>
        <p:spPr>
          <a:xfrm>
            <a:off x="2207568" y="2348880"/>
            <a:ext cx="6048672" cy="0"/>
          </a:xfrm>
          <a:prstGeom prst="line">
            <a:avLst/>
          </a:prstGeom>
          <a:ln w="28575">
            <a:solidFill>
              <a:srgbClr val="00B050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299" name="Shape 299"/>
          <p:cNvSpPr/>
          <p:nvPr/>
        </p:nvSpPr>
        <p:spPr>
          <a:xfrm>
            <a:off x="2207568" y="1268760"/>
            <a:ext cx="1836204" cy="0"/>
          </a:xfrm>
          <a:prstGeom prst="line">
            <a:avLst/>
          </a:prstGeom>
          <a:ln w="28575">
            <a:solidFill>
              <a:srgbClr val="00B050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/>
          <p:nvPr/>
        </p:nvSpPr>
        <p:spPr>
          <a:xfrm>
            <a:off x="1811524" y="188641"/>
            <a:ext cx="8568952" cy="830997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sz="1600" b="1">
                <a:solidFill>
                  <a:srgbClr val="444444"/>
                </a:solidFill>
                <a:latin typeface="Arial"/>
                <a:ea typeface="Arial"/>
                <a:cs typeface="Arial"/>
              </a:rPr>
              <a:t>Приказ Министерства Просвещения РФ от 02.09. 2020г. № 458 «Об утверждении </a:t>
            </a:r>
            <a:r>
              <a:rPr sz="1600" b="1" u="sng">
                <a:solidFill>
                  <a:srgbClr val="0000FF"/>
                </a:solidFill>
                <a:latin typeface="Arial"/>
                <a:ea typeface="Arial"/>
                <a:cs typeface="Arial"/>
                <a:hlinkClick r:id="rId2"/>
              </a:rPr>
              <a:t>Порядка приема на обучение по образовательным программам начального общего, основного общего и среднего общего образования</a:t>
            </a:r>
            <a:r>
              <a:rPr sz="1600" b="1">
                <a:solidFill>
                  <a:srgbClr val="3451A0"/>
                </a:solidFill>
                <a:latin typeface="Arial"/>
                <a:ea typeface="Arial"/>
                <a:cs typeface="Arial"/>
              </a:rPr>
              <a:t>»</a:t>
            </a:r>
            <a:endParaRPr/>
          </a:p>
        </p:txBody>
      </p:sp>
      <p:pic>
        <p:nvPicPr>
          <p:cNvPr id="87" name="Picture 87"/>
          <p:cNvPicPr/>
          <p:nvPr/>
        </p:nvPicPr>
        <p:blipFill>
          <a:blip r:embed="rId3"/>
          <a:stretch/>
        </p:blipFill>
        <p:spPr>
          <a:xfrm>
            <a:off x="1950363" y="1129333"/>
            <a:ext cx="4377533" cy="5445224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/>
          <p:nvPr/>
        </p:nvSpPr>
        <p:spPr>
          <a:xfrm>
            <a:off x="2207568" y="170056"/>
            <a:ext cx="802889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b="1">
                <a:solidFill>
                  <a:srgbClr val="444444"/>
                </a:solidFill>
                <a:latin typeface="Arial"/>
                <a:ea typeface="Arial"/>
                <a:cs typeface="Arial"/>
              </a:rPr>
              <a:t>Порядок приема на обучение по образовательным программам начального общего, основного общего и среднего общего образования</a:t>
            </a:r>
            <a:endParaRPr/>
          </a:p>
        </p:txBody>
      </p:sp>
      <p:sp>
        <p:nvSpPr>
          <p:cNvPr id="90" name="Shape 90"/>
          <p:cNvSpPr txBox="1"/>
          <p:nvPr/>
        </p:nvSpPr>
        <p:spPr>
          <a:xfrm>
            <a:off x="1865014" y="1340768"/>
            <a:ext cx="8836182" cy="2900808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>
            <a:defPPr/>
            <a:lvl1pPr marL="0" lvl="0" indent="0" algn="ctr"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357188" algn="just"/>
            <a:r>
              <a:rPr sz="2000" dirty="0" err="1">
                <a:latin typeface="Times New Roman"/>
                <a:ea typeface="Times New Roman"/>
                <a:cs typeface="Times New Roman"/>
              </a:rPr>
              <a:t>Прием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на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обучение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проводится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на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общедоступной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основе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.</a:t>
            </a:r>
          </a:p>
          <a:p>
            <a:pPr indent="357188" algn="just"/>
            <a:endParaRPr sz="2000" dirty="0">
              <a:latin typeface="Times New Roman"/>
              <a:ea typeface="Times New Roman"/>
              <a:cs typeface="Times New Roman"/>
            </a:endParaRPr>
          </a:p>
          <a:p>
            <a:pPr indent="357188" algn="just"/>
            <a:r>
              <a:rPr lang="ru-RU" sz="2000" b="1" dirty="0"/>
              <a:t>Количество мест в 1-х классах на 2026-2027 учебный год - 140 человек</a:t>
            </a:r>
            <a:endParaRPr sz="20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/>
          <p:nvPr/>
        </p:nvSpPr>
        <p:spPr>
          <a:xfrm>
            <a:off x="2207568" y="170056"/>
            <a:ext cx="802889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b="1">
                <a:solidFill>
                  <a:srgbClr val="444444"/>
                </a:solidFill>
                <a:latin typeface="Arial"/>
                <a:ea typeface="Arial"/>
                <a:cs typeface="Arial"/>
              </a:rPr>
              <a:t>Прием заявлений</a:t>
            </a:r>
            <a:endParaRPr/>
          </a:p>
        </p:txBody>
      </p:sp>
      <p:sp>
        <p:nvSpPr>
          <p:cNvPr id="93" name="Shape 93"/>
          <p:cNvSpPr txBox="1"/>
          <p:nvPr/>
        </p:nvSpPr>
        <p:spPr>
          <a:xfrm>
            <a:off x="1955540" y="1052737"/>
            <a:ext cx="8280920" cy="2900809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>
            <a:defPPr/>
            <a:lvl1pPr marL="0" lvl="0" indent="0" algn="ctr"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357188" algn="just"/>
            <a:r>
              <a:rPr sz="3200" dirty="0">
                <a:latin typeface="Times New Roman"/>
                <a:ea typeface="Times New Roman"/>
                <a:cs typeface="Times New Roman"/>
              </a:rPr>
              <a:t>1 </a:t>
            </a:r>
            <a:r>
              <a:rPr sz="3200" dirty="0" err="1">
                <a:latin typeface="Times New Roman"/>
                <a:ea typeface="Times New Roman"/>
                <a:cs typeface="Times New Roman"/>
              </a:rPr>
              <a:t>волна</a:t>
            </a:r>
            <a:r>
              <a:rPr sz="3200" dirty="0">
                <a:latin typeface="Times New Roman"/>
                <a:ea typeface="Times New Roman"/>
                <a:cs typeface="Times New Roman"/>
              </a:rPr>
              <a:t> с </a:t>
            </a:r>
            <a:r>
              <a:rPr lang="ru-RU" sz="3200" dirty="0">
                <a:latin typeface="Times New Roman"/>
                <a:ea typeface="Times New Roman"/>
                <a:cs typeface="Times New Roman"/>
              </a:rPr>
              <a:t>1 апреля </a:t>
            </a:r>
            <a:r>
              <a:rPr sz="3200" dirty="0">
                <a:latin typeface="Times New Roman"/>
                <a:ea typeface="Times New Roman"/>
                <a:cs typeface="Times New Roman"/>
              </a:rPr>
              <a:t>(</a:t>
            </a:r>
            <a:r>
              <a:rPr sz="3200" dirty="0" err="1">
                <a:latin typeface="Times New Roman"/>
                <a:ea typeface="Times New Roman"/>
                <a:cs typeface="Times New Roman"/>
              </a:rPr>
              <a:t>не</a:t>
            </a:r>
            <a:r>
              <a:rPr sz="32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3200" dirty="0" err="1">
                <a:latin typeface="Times New Roman"/>
                <a:ea typeface="Times New Roman"/>
                <a:cs typeface="Times New Roman"/>
              </a:rPr>
              <a:t>позднее</a:t>
            </a:r>
            <a:r>
              <a:rPr sz="3200" dirty="0">
                <a:latin typeface="Times New Roman"/>
                <a:ea typeface="Times New Roman"/>
                <a:cs typeface="Times New Roman"/>
              </a:rPr>
              <a:t> 1 </a:t>
            </a:r>
            <a:r>
              <a:rPr sz="3200" dirty="0" err="1">
                <a:latin typeface="Times New Roman"/>
                <a:ea typeface="Times New Roman"/>
                <a:cs typeface="Times New Roman"/>
              </a:rPr>
              <a:t>апреля</a:t>
            </a:r>
            <a:r>
              <a:rPr sz="3200" dirty="0">
                <a:latin typeface="Times New Roman"/>
                <a:ea typeface="Times New Roman"/>
                <a:cs typeface="Times New Roman"/>
              </a:rPr>
              <a:t>) </a:t>
            </a:r>
            <a:r>
              <a:rPr sz="3200" dirty="0" err="1">
                <a:latin typeface="Times New Roman"/>
                <a:ea typeface="Times New Roman"/>
                <a:cs typeface="Times New Roman"/>
              </a:rPr>
              <a:t>до</a:t>
            </a:r>
            <a:r>
              <a:rPr sz="3200" dirty="0">
                <a:latin typeface="Times New Roman"/>
                <a:ea typeface="Times New Roman"/>
                <a:cs typeface="Times New Roman"/>
              </a:rPr>
              <a:t> 30 </a:t>
            </a:r>
            <a:r>
              <a:rPr sz="3200" dirty="0" err="1">
                <a:latin typeface="Times New Roman"/>
                <a:ea typeface="Times New Roman"/>
                <a:cs typeface="Times New Roman"/>
              </a:rPr>
              <a:t>июня</a:t>
            </a:r>
            <a:r>
              <a:rPr sz="3200" dirty="0">
                <a:latin typeface="Times New Roman"/>
                <a:ea typeface="Times New Roman"/>
                <a:cs typeface="Times New Roman"/>
              </a:rPr>
              <a:t>.</a:t>
            </a:r>
          </a:p>
          <a:p>
            <a:pPr indent="357188" algn="just"/>
            <a:endParaRPr sz="3200" dirty="0">
              <a:latin typeface="Times New Roman"/>
              <a:ea typeface="Times New Roman"/>
              <a:cs typeface="Times New Roman"/>
            </a:endParaRPr>
          </a:p>
          <a:p>
            <a:pPr indent="357188" algn="just"/>
            <a:r>
              <a:rPr sz="3200" dirty="0">
                <a:latin typeface="Times New Roman"/>
                <a:ea typeface="Times New Roman"/>
                <a:cs typeface="Times New Roman"/>
              </a:rPr>
              <a:t>2 </a:t>
            </a:r>
            <a:r>
              <a:rPr sz="3200" dirty="0" err="1">
                <a:latin typeface="Times New Roman"/>
                <a:ea typeface="Times New Roman"/>
                <a:cs typeface="Times New Roman"/>
              </a:rPr>
              <a:t>волна</a:t>
            </a:r>
            <a:r>
              <a:rPr sz="3200" dirty="0">
                <a:latin typeface="Times New Roman"/>
                <a:ea typeface="Times New Roman"/>
                <a:cs typeface="Times New Roman"/>
              </a:rPr>
              <a:t> с 6 </a:t>
            </a:r>
            <a:r>
              <a:rPr sz="3200" dirty="0" err="1">
                <a:latin typeface="Times New Roman"/>
                <a:ea typeface="Times New Roman"/>
                <a:cs typeface="Times New Roman"/>
              </a:rPr>
              <a:t>июля</a:t>
            </a:r>
            <a:r>
              <a:rPr sz="32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3200" dirty="0" err="1">
                <a:latin typeface="Times New Roman"/>
                <a:ea typeface="Times New Roman"/>
                <a:cs typeface="Times New Roman"/>
              </a:rPr>
              <a:t>до</a:t>
            </a:r>
            <a:r>
              <a:rPr sz="3200" dirty="0">
                <a:latin typeface="Times New Roman"/>
                <a:ea typeface="Times New Roman"/>
                <a:cs typeface="Times New Roman"/>
              </a:rPr>
              <a:t> 5 </a:t>
            </a:r>
            <a:r>
              <a:rPr sz="3200" dirty="0" err="1">
                <a:latin typeface="Times New Roman"/>
                <a:ea typeface="Times New Roman"/>
                <a:cs typeface="Times New Roman"/>
              </a:rPr>
              <a:t>сентября</a:t>
            </a:r>
            <a:r>
              <a:rPr sz="3200" dirty="0">
                <a:latin typeface="Times New Roman"/>
                <a:ea typeface="Times New Roman"/>
                <a:cs typeface="Times New Roman"/>
              </a:rPr>
              <a:t> (</a:t>
            </a:r>
            <a:r>
              <a:rPr sz="3200" dirty="0" err="1">
                <a:latin typeface="Times New Roman"/>
                <a:ea typeface="Times New Roman"/>
                <a:cs typeface="Times New Roman"/>
              </a:rPr>
              <a:t>или</a:t>
            </a:r>
            <a:r>
              <a:rPr sz="32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3200" dirty="0" err="1">
                <a:latin typeface="Times New Roman"/>
                <a:ea typeface="Times New Roman"/>
                <a:cs typeface="Times New Roman"/>
              </a:rPr>
              <a:t>ранее</a:t>
            </a:r>
            <a:r>
              <a:rPr sz="32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sz="3200" dirty="0" err="1">
                <a:latin typeface="Times New Roman"/>
                <a:ea typeface="Times New Roman"/>
                <a:cs typeface="Times New Roman"/>
              </a:rPr>
              <a:t>если</a:t>
            </a:r>
            <a:r>
              <a:rPr sz="32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3200" dirty="0" err="1">
                <a:latin typeface="Times New Roman"/>
                <a:ea typeface="Times New Roman"/>
                <a:cs typeface="Times New Roman"/>
              </a:rPr>
              <a:t>нет</a:t>
            </a:r>
            <a:r>
              <a:rPr sz="32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3200" dirty="0" err="1">
                <a:latin typeface="Times New Roman"/>
                <a:ea typeface="Times New Roman"/>
                <a:cs typeface="Times New Roman"/>
              </a:rPr>
              <a:t>вакантных</a:t>
            </a:r>
            <a:r>
              <a:rPr sz="32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3200" dirty="0" err="1">
                <a:latin typeface="Times New Roman"/>
                <a:ea typeface="Times New Roman"/>
                <a:cs typeface="Times New Roman"/>
              </a:rPr>
              <a:t>мест</a:t>
            </a:r>
            <a:r>
              <a:rPr sz="3200" dirty="0">
                <a:latin typeface="Times New Roman"/>
                <a:ea typeface="Times New Roman"/>
                <a:cs typeface="Times New Roman"/>
              </a:rPr>
              <a:t>)</a:t>
            </a:r>
            <a:endParaRPr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/>
          <p:nvPr/>
        </p:nvSpPr>
        <p:spPr>
          <a:xfrm>
            <a:off x="2279576" y="332656"/>
            <a:ext cx="802889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b="1">
                <a:solidFill>
                  <a:srgbClr val="FF0000"/>
                </a:solidFill>
                <a:latin typeface="Arial"/>
                <a:ea typeface="Arial"/>
                <a:cs typeface="Arial"/>
              </a:rPr>
              <a:t>Подача заявлений</a:t>
            </a:r>
            <a:endParaRPr>
              <a:solidFill>
                <a:srgbClr val="FF0000"/>
              </a:solidFill>
            </a:endParaRPr>
          </a:p>
        </p:txBody>
      </p:sp>
      <p:pic>
        <p:nvPicPr>
          <p:cNvPr id="97" name="Picture 97"/>
          <p:cNvPicPr/>
          <p:nvPr/>
        </p:nvPicPr>
        <p:blipFill>
          <a:blip r:embed="rId2"/>
          <a:stretch/>
        </p:blipFill>
        <p:spPr>
          <a:xfrm>
            <a:off x="1920439" y="1772817"/>
            <a:ext cx="4236887" cy="1008111"/>
          </a:xfrm>
          <a:prstGeom prst="rect">
            <a:avLst/>
          </a:prstGeom>
        </p:spPr>
      </p:pic>
      <p:sp>
        <p:nvSpPr>
          <p:cNvPr id="98" name="Shape 98"/>
          <p:cNvSpPr txBox="1"/>
          <p:nvPr/>
        </p:nvSpPr>
        <p:spPr>
          <a:xfrm>
            <a:off x="2310690" y="980729"/>
            <a:ext cx="3456383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t>Граждане РФ</a:t>
            </a:r>
          </a:p>
          <a:p>
            <a:pPr algn="ctr"/>
            <a:endParaRPr/>
          </a:p>
        </p:txBody>
      </p:sp>
      <p:sp>
        <p:nvSpPr>
          <p:cNvPr id="99" name="Shape 99"/>
          <p:cNvSpPr txBox="1"/>
          <p:nvPr/>
        </p:nvSpPr>
        <p:spPr>
          <a:xfrm>
            <a:off x="6294022" y="980729"/>
            <a:ext cx="4068452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t>Иностранные граждане / лица без гражданства</a:t>
            </a:r>
          </a:p>
        </p:txBody>
      </p:sp>
      <p:sp>
        <p:nvSpPr>
          <p:cNvPr id="100" name="Shape 100"/>
          <p:cNvSpPr/>
          <p:nvPr/>
        </p:nvSpPr>
        <p:spPr>
          <a:xfrm>
            <a:off x="1933327" y="3072349"/>
            <a:ext cx="4086454" cy="3785651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180975" algn="just"/>
            <a:r>
              <a:rPr sz="1500" i="1">
                <a:latin typeface="Times New Roman"/>
                <a:ea typeface="Times New Roman"/>
                <a:cs typeface="Times New Roman"/>
              </a:rPr>
              <a:t>Подача заявлений</a:t>
            </a:r>
            <a:r>
              <a:rPr sz="1500">
                <a:latin typeface="Times New Roman"/>
                <a:ea typeface="Times New Roman"/>
                <a:cs typeface="Times New Roman"/>
              </a:rPr>
              <a:t>: </a:t>
            </a:r>
            <a:endParaRPr/>
          </a:p>
          <a:p>
            <a:pPr marL="285750" indent="-285750">
              <a:buFont typeface="Arial"/>
              <a:buChar char="•"/>
            </a:pPr>
            <a:r>
              <a:rPr sz="1500">
                <a:solidFill>
                  <a:srgbClr val="444444"/>
                </a:solidFill>
                <a:latin typeface="Arial"/>
                <a:ea typeface="Arial"/>
                <a:cs typeface="Arial"/>
              </a:rPr>
              <a:t>в электронной форме посредством </a:t>
            </a:r>
            <a:r>
              <a:rPr sz="1500">
                <a:solidFill>
                  <a:srgbClr val="FF0000"/>
                </a:solidFill>
                <a:latin typeface="Arial"/>
                <a:ea typeface="Arial"/>
                <a:cs typeface="Arial"/>
              </a:rPr>
              <a:t>ЕПГУ</a:t>
            </a:r>
            <a:r>
              <a:rPr sz="1500">
                <a:solidFill>
                  <a:srgbClr val="444444"/>
                </a:solidFill>
                <a:latin typeface="Arial"/>
                <a:ea typeface="Arial"/>
                <a:cs typeface="Arial"/>
              </a:rPr>
              <a:t>;</a:t>
            </a:r>
          </a:p>
          <a:p>
            <a:pPr marL="285750" indent="-285750">
              <a:buFont typeface="Arial"/>
              <a:buChar char="•"/>
            </a:pPr>
            <a:r>
              <a:rPr sz="1500">
                <a:solidFill>
                  <a:srgbClr val="444444"/>
                </a:solidFill>
                <a:latin typeface="Arial"/>
                <a:ea typeface="Arial"/>
                <a:cs typeface="Arial"/>
              </a:rPr>
              <a:t>с использованием функционала (сервисов) </a:t>
            </a:r>
            <a:r>
              <a:rPr sz="1500">
                <a:solidFill>
                  <a:srgbClr val="FF0000"/>
                </a:solidFill>
                <a:latin typeface="Arial"/>
                <a:ea typeface="Arial"/>
                <a:cs typeface="Arial"/>
              </a:rPr>
              <a:t>региональных</a:t>
            </a:r>
            <a:r>
              <a:rPr sz="1500">
                <a:solidFill>
                  <a:srgbClr val="444444"/>
                </a:solidFill>
                <a:latin typeface="Arial"/>
                <a:ea typeface="Arial"/>
                <a:cs typeface="Arial"/>
              </a:rPr>
              <a:t> государственных информационных систем субъектов Российской Федерации, созданных органами государственной власти субъектов Российской Федерации (при наличии), интегрированных с </a:t>
            </a:r>
            <a:r>
              <a:rPr sz="1500">
                <a:solidFill>
                  <a:srgbClr val="FF0000"/>
                </a:solidFill>
                <a:latin typeface="Arial"/>
                <a:ea typeface="Arial"/>
                <a:cs typeface="Arial"/>
              </a:rPr>
              <a:t>ЕПГУ</a:t>
            </a:r>
            <a:r>
              <a:rPr sz="1500">
                <a:solidFill>
                  <a:srgbClr val="444444"/>
                </a:solidFill>
                <a:latin typeface="Arial"/>
                <a:ea typeface="Arial"/>
                <a:cs typeface="Arial"/>
              </a:rPr>
              <a:t>;</a:t>
            </a:r>
          </a:p>
          <a:p>
            <a:pPr marL="285750" indent="-285750">
              <a:buFont typeface="Arial"/>
              <a:buChar char="•"/>
            </a:pPr>
            <a:r>
              <a:rPr sz="1500">
                <a:solidFill>
                  <a:srgbClr val="444444"/>
                </a:solidFill>
                <a:latin typeface="Arial"/>
                <a:ea typeface="Arial"/>
                <a:cs typeface="Arial"/>
              </a:rPr>
              <a:t>через операторов </a:t>
            </a:r>
            <a:r>
              <a:rPr sz="1500">
                <a:solidFill>
                  <a:srgbClr val="FF0000"/>
                </a:solidFill>
                <a:latin typeface="Arial"/>
                <a:ea typeface="Arial"/>
                <a:cs typeface="Arial"/>
              </a:rPr>
              <a:t>почтовой связи </a:t>
            </a:r>
            <a:r>
              <a:rPr sz="1500">
                <a:solidFill>
                  <a:srgbClr val="444444"/>
                </a:solidFill>
                <a:latin typeface="Arial"/>
                <a:ea typeface="Arial"/>
                <a:cs typeface="Arial"/>
              </a:rPr>
              <a:t>общего пользования заказным письмом с уведомлением о вручении;</a:t>
            </a:r>
          </a:p>
          <a:p>
            <a:pPr marL="285750" indent="-285750">
              <a:buFont typeface="Arial"/>
              <a:buChar char="•"/>
            </a:pPr>
            <a:r>
              <a:rPr sz="1500">
                <a:solidFill>
                  <a:srgbClr val="FF0000"/>
                </a:solidFill>
                <a:latin typeface="Arial"/>
                <a:ea typeface="Arial"/>
                <a:cs typeface="Arial"/>
              </a:rPr>
              <a:t>лично</a:t>
            </a:r>
            <a:r>
              <a:rPr sz="1500">
                <a:solidFill>
                  <a:srgbClr val="444444"/>
                </a:solidFill>
                <a:latin typeface="Arial"/>
                <a:ea typeface="Arial"/>
                <a:cs typeface="Arial"/>
              </a:rPr>
              <a:t> в общеобразовательную организацию.</a:t>
            </a:r>
          </a:p>
        </p:txBody>
      </p:sp>
      <p:pic>
        <p:nvPicPr>
          <p:cNvPr id="102" name="Picture 102"/>
          <p:cNvPicPr/>
          <p:nvPr/>
        </p:nvPicPr>
        <p:blipFill>
          <a:blip r:embed="rId3"/>
          <a:stretch/>
        </p:blipFill>
        <p:spPr>
          <a:xfrm>
            <a:off x="6246688" y="1867004"/>
            <a:ext cx="4236885" cy="958939"/>
          </a:xfrm>
          <a:prstGeom prst="rect">
            <a:avLst/>
          </a:prstGeom>
        </p:spPr>
      </p:pic>
      <p:sp>
        <p:nvSpPr>
          <p:cNvPr id="103" name="Shape 103"/>
          <p:cNvSpPr/>
          <p:nvPr/>
        </p:nvSpPr>
        <p:spPr>
          <a:xfrm>
            <a:off x="6172222" y="3072348"/>
            <a:ext cx="4086453" cy="3093154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180975" algn="just"/>
            <a:r>
              <a:rPr sz="1500" i="1">
                <a:latin typeface="Times New Roman"/>
                <a:ea typeface="Times New Roman"/>
                <a:cs typeface="Times New Roman"/>
              </a:rPr>
              <a:t>Подача заявлений</a:t>
            </a:r>
            <a:r>
              <a:rPr sz="1500">
                <a:latin typeface="Times New Roman"/>
                <a:ea typeface="Times New Roman"/>
                <a:cs typeface="Times New Roman"/>
              </a:rPr>
              <a:t>: </a:t>
            </a:r>
            <a:endParaRPr/>
          </a:p>
          <a:p>
            <a:pPr marL="285750" indent="-285750">
              <a:buFont typeface="Arial"/>
              <a:buChar char="•"/>
            </a:pPr>
            <a:r>
              <a:rPr sz="1500">
                <a:solidFill>
                  <a:srgbClr val="444444"/>
                </a:solidFill>
                <a:latin typeface="Arial"/>
                <a:ea typeface="Arial"/>
                <a:cs typeface="Arial"/>
              </a:rPr>
              <a:t>в электронной форме посредством </a:t>
            </a:r>
            <a:r>
              <a:rPr sz="1500">
                <a:solidFill>
                  <a:srgbClr val="FF0000"/>
                </a:solidFill>
                <a:latin typeface="Arial"/>
                <a:ea typeface="Arial"/>
                <a:cs typeface="Arial"/>
              </a:rPr>
              <a:t>ЕПГУ</a:t>
            </a:r>
            <a:r>
              <a:rPr sz="1500">
                <a:solidFill>
                  <a:srgbClr val="444444"/>
                </a:solidFill>
                <a:latin typeface="Arial"/>
                <a:ea typeface="Arial"/>
                <a:cs typeface="Arial"/>
              </a:rPr>
              <a:t>;</a:t>
            </a:r>
          </a:p>
          <a:p>
            <a:pPr marL="285750" indent="-285750">
              <a:buFont typeface="Arial"/>
              <a:buChar char="•"/>
            </a:pPr>
            <a:r>
              <a:rPr sz="1500">
                <a:solidFill>
                  <a:srgbClr val="444444"/>
                </a:solidFill>
                <a:latin typeface="Arial"/>
                <a:ea typeface="Arial"/>
                <a:cs typeface="Arial"/>
              </a:rPr>
              <a:t>с использованием </a:t>
            </a:r>
            <a:r>
              <a:rPr sz="1500">
                <a:solidFill>
                  <a:srgbClr val="FF0000"/>
                </a:solidFill>
                <a:latin typeface="Arial"/>
                <a:ea typeface="Arial"/>
                <a:cs typeface="Arial"/>
              </a:rPr>
              <a:t>региональных</a:t>
            </a:r>
            <a:r>
              <a:rPr sz="1500">
                <a:solidFill>
                  <a:srgbClr val="444444"/>
                </a:solidFill>
                <a:latin typeface="Arial"/>
                <a:ea typeface="Arial"/>
                <a:cs typeface="Arial"/>
              </a:rPr>
              <a:t> порталов государственных и муниципальных услуг и (или) функционала (сервисов) региональных государственных информационных систем субъектов РФ (при наличии технической возможности);</a:t>
            </a:r>
          </a:p>
          <a:p>
            <a:pPr marL="285750" indent="-285750">
              <a:buFont typeface="Arial"/>
              <a:buChar char="•"/>
            </a:pPr>
            <a:r>
              <a:rPr sz="1500">
                <a:solidFill>
                  <a:srgbClr val="444444"/>
                </a:solidFill>
                <a:latin typeface="Arial"/>
                <a:ea typeface="Arial"/>
                <a:cs typeface="Arial"/>
              </a:rPr>
              <a:t>через операторов </a:t>
            </a:r>
            <a:r>
              <a:rPr sz="1500">
                <a:solidFill>
                  <a:srgbClr val="FF0000"/>
                </a:solidFill>
                <a:latin typeface="Arial"/>
                <a:ea typeface="Arial"/>
                <a:cs typeface="Arial"/>
              </a:rPr>
              <a:t>почтовой связи </a:t>
            </a:r>
            <a:r>
              <a:rPr sz="1500">
                <a:solidFill>
                  <a:srgbClr val="444444"/>
                </a:solidFill>
                <a:latin typeface="Arial"/>
                <a:ea typeface="Arial"/>
                <a:cs typeface="Arial"/>
              </a:rPr>
              <a:t>общего пользования заказным письмом с уведомлением о вручении.</a:t>
            </a:r>
          </a:p>
        </p:txBody>
      </p:sp>
      <p:sp>
        <p:nvSpPr>
          <p:cNvPr id="104" name="Shape 104"/>
          <p:cNvSpPr/>
          <p:nvPr/>
        </p:nvSpPr>
        <p:spPr>
          <a:xfrm>
            <a:off x="5447928" y="2564904"/>
            <a:ext cx="648072" cy="0"/>
          </a:xfrm>
          <a:prstGeom prst="line">
            <a:avLst/>
          </a:prstGeom>
          <a:ln w="28575">
            <a:solidFill>
              <a:srgbClr val="FF5050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05" name="Shape 105"/>
          <p:cNvSpPr/>
          <p:nvPr/>
        </p:nvSpPr>
        <p:spPr>
          <a:xfrm>
            <a:off x="8400256" y="2585053"/>
            <a:ext cx="1602178" cy="0"/>
          </a:xfrm>
          <a:prstGeom prst="line">
            <a:avLst/>
          </a:prstGeom>
          <a:ln w="28575">
            <a:solidFill>
              <a:srgbClr val="FF5050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06" name="Shape 106"/>
          <p:cNvSpPr txBox="1"/>
          <p:nvPr/>
        </p:nvSpPr>
        <p:spPr>
          <a:xfrm>
            <a:off x="7416566" y="6237313"/>
            <a:ext cx="3114345" cy="52321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sz="1400" i="1">
                <a:solidFill>
                  <a:srgbClr val="FF0000"/>
                </a:solidFill>
              </a:rPr>
              <a:t>П. 23(1) не распространяется на граждан Республики Беларусь)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/>
          <p:nvPr/>
        </p:nvSpPr>
        <p:spPr>
          <a:xfrm>
            <a:off x="2212495" y="653782"/>
            <a:ext cx="8028891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b="1">
                <a:solidFill>
                  <a:srgbClr val="444444"/>
                </a:solidFill>
                <a:latin typeface="Arial"/>
                <a:ea typeface="Arial"/>
                <a:cs typeface="Arial"/>
              </a:rPr>
              <a:t>Внеочередной порядок приема</a:t>
            </a:r>
            <a:endParaRPr/>
          </a:p>
        </p:txBody>
      </p:sp>
      <p:sp>
        <p:nvSpPr>
          <p:cNvPr id="109" name="Shape 109"/>
          <p:cNvSpPr/>
          <p:nvPr/>
        </p:nvSpPr>
        <p:spPr>
          <a:xfrm>
            <a:off x="1978469" y="1412777"/>
            <a:ext cx="8496943" cy="3139321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>
                <a:solidFill>
                  <a:srgbClr val="22272F"/>
                </a:solidFill>
                <a:latin typeface="PT Serif"/>
                <a:ea typeface="PT Serif"/>
                <a:cs typeface="PT Serif"/>
              </a:rPr>
              <a:t>9. </a:t>
            </a:r>
            <a:r>
              <a:rPr>
                <a:solidFill>
                  <a:srgbClr val="FF0000"/>
                </a:solidFill>
                <a:latin typeface="PT Serif"/>
                <a:ea typeface="PT Serif"/>
                <a:cs typeface="PT Serif"/>
              </a:rPr>
              <a:t>Во внеочередном порядке предоставляются места в общеобразовательных организациях, имеющих интернат</a:t>
            </a:r>
            <a:r>
              <a:rPr>
                <a:solidFill>
                  <a:srgbClr val="22272F"/>
                </a:solidFill>
                <a:latin typeface="PT Serif"/>
                <a:ea typeface="PT Serif"/>
                <a:cs typeface="PT Serif"/>
              </a:rPr>
              <a:t>:</a:t>
            </a:r>
          </a:p>
          <a:p>
            <a:pPr algn="just"/>
            <a:endParaRPr>
              <a:solidFill>
                <a:srgbClr val="22272F"/>
              </a:solidFill>
              <a:latin typeface="PT Serif"/>
              <a:ea typeface="PT Serif"/>
              <a:cs typeface="PT Serif"/>
            </a:endParaRPr>
          </a:p>
          <a:p>
            <a:pPr marL="285750" indent="-285750" algn="just">
              <a:buFont typeface="Arial"/>
              <a:buChar char="•"/>
            </a:pPr>
            <a:r>
              <a:rPr>
                <a:solidFill>
                  <a:srgbClr val="22272F"/>
                </a:solidFill>
                <a:latin typeface="PT Serif"/>
                <a:ea typeface="PT Serif"/>
                <a:cs typeface="PT Serif"/>
              </a:rPr>
              <a:t>детям, указанным в </a:t>
            </a:r>
            <a:r>
              <a:rPr u="sng">
                <a:solidFill>
                  <a:srgbClr val="0000FF"/>
                </a:solidFill>
                <a:latin typeface="PT Serif"/>
                <a:ea typeface="PT Serif"/>
                <a:cs typeface="PT Serif"/>
                <a:hlinkClick r:id="rId2"/>
              </a:rPr>
              <a:t>пункте 5 статьи 44</a:t>
            </a:r>
            <a:r>
              <a:rPr>
                <a:solidFill>
                  <a:srgbClr val="22272F"/>
                </a:solidFill>
                <a:latin typeface="PT Serif"/>
                <a:ea typeface="PT Serif"/>
                <a:cs typeface="PT Serif"/>
              </a:rPr>
              <a:t> Закона Российской Федерации от 17 января 1992 г. N 2202-1 "О прокуратуре Российской Федерации"</a:t>
            </a:r>
            <a:r>
              <a:rPr baseline="30000">
                <a:solidFill>
                  <a:srgbClr val="22272F"/>
                </a:solidFill>
                <a:latin typeface="PT Serif"/>
                <a:ea typeface="PT Serif"/>
                <a:cs typeface="PT Serif"/>
              </a:rPr>
              <a:t> </a:t>
            </a:r>
            <a:r>
              <a:rPr u="sng" baseline="30000">
                <a:solidFill>
                  <a:srgbClr val="0000FF"/>
                </a:solidFill>
                <a:latin typeface="PT Serif"/>
                <a:ea typeface="PT Serif"/>
                <a:cs typeface="PT Serif"/>
                <a:hlinkClick r:id="rId3"/>
              </a:rPr>
              <a:t>8</a:t>
            </a:r>
            <a:r>
              <a:rPr>
                <a:solidFill>
                  <a:srgbClr val="22272F"/>
                </a:solidFill>
                <a:latin typeface="PT Serif"/>
                <a:ea typeface="PT Serif"/>
                <a:cs typeface="PT Serif"/>
              </a:rPr>
              <a:t>;</a:t>
            </a:r>
          </a:p>
          <a:p>
            <a:pPr marL="285750" indent="-285750" algn="just">
              <a:buFont typeface="Arial"/>
              <a:buChar char="•"/>
            </a:pPr>
            <a:endParaRPr>
              <a:solidFill>
                <a:srgbClr val="22272F"/>
              </a:solidFill>
              <a:latin typeface="PT Serif"/>
              <a:ea typeface="PT Serif"/>
              <a:cs typeface="PT Serif"/>
            </a:endParaRPr>
          </a:p>
          <a:p>
            <a:pPr marL="285750" indent="-285750" algn="just">
              <a:buFont typeface="Arial"/>
              <a:buChar char="•"/>
            </a:pPr>
            <a:r>
              <a:rPr>
                <a:solidFill>
                  <a:srgbClr val="22272F"/>
                </a:solidFill>
                <a:latin typeface="PT Serif"/>
                <a:ea typeface="PT Serif"/>
                <a:cs typeface="PT Serif"/>
              </a:rPr>
              <a:t>детям, указанным в </a:t>
            </a:r>
            <a:r>
              <a:rPr u="sng">
                <a:solidFill>
                  <a:srgbClr val="0000FF"/>
                </a:solidFill>
                <a:latin typeface="PT Serif"/>
                <a:ea typeface="PT Serif"/>
                <a:cs typeface="PT Serif"/>
                <a:hlinkClick r:id="rId4"/>
              </a:rPr>
              <a:t>пункте 3 статьи 19</a:t>
            </a:r>
            <a:r>
              <a:rPr>
                <a:solidFill>
                  <a:srgbClr val="22272F"/>
                </a:solidFill>
                <a:latin typeface="PT Serif"/>
                <a:ea typeface="PT Serif"/>
                <a:cs typeface="PT Serif"/>
              </a:rPr>
              <a:t> Закона Российской Федерации от 26 июня 1992 г. N 3132-1 "О статусе судей в Российской Федерации"</a:t>
            </a:r>
            <a:r>
              <a:rPr baseline="30000">
                <a:solidFill>
                  <a:srgbClr val="22272F"/>
                </a:solidFill>
                <a:latin typeface="PT Serif"/>
                <a:ea typeface="PT Serif"/>
                <a:cs typeface="PT Serif"/>
              </a:rPr>
              <a:t> </a:t>
            </a:r>
            <a:r>
              <a:rPr u="sng" baseline="30000">
                <a:solidFill>
                  <a:srgbClr val="0000FF"/>
                </a:solidFill>
                <a:latin typeface="PT Serif"/>
                <a:ea typeface="PT Serif"/>
                <a:cs typeface="PT Serif"/>
                <a:hlinkClick r:id="rId5"/>
              </a:rPr>
              <a:t>9</a:t>
            </a:r>
            <a:r>
              <a:rPr>
                <a:solidFill>
                  <a:srgbClr val="22272F"/>
                </a:solidFill>
                <a:latin typeface="PT Serif"/>
                <a:ea typeface="PT Serif"/>
                <a:cs typeface="PT Serif"/>
              </a:rPr>
              <a:t>;</a:t>
            </a:r>
          </a:p>
          <a:p>
            <a:pPr marL="285750" indent="-285750" algn="just">
              <a:buFont typeface="Arial"/>
              <a:buChar char="•"/>
            </a:pPr>
            <a:endParaRPr>
              <a:solidFill>
                <a:srgbClr val="22272F"/>
              </a:solidFill>
              <a:latin typeface="PT Serif"/>
              <a:ea typeface="PT Serif"/>
              <a:cs typeface="PT Serif"/>
            </a:endParaRPr>
          </a:p>
          <a:p>
            <a:pPr marL="285750" indent="-285750" algn="just">
              <a:buFont typeface="Arial"/>
              <a:buChar char="•"/>
            </a:pPr>
            <a:r>
              <a:rPr>
                <a:solidFill>
                  <a:srgbClr val="22272F"/>
                </a:solidFill>
                <a:latin typeface="PT Serif"/>
                <a:ea typeface="PT Serif"/>
                <a:cs typeface="PT Serif"/>
              </a:rPr>
              <a:t>детям, указанным в </a:t>
            </a:r>
            <a:r>
              <a:rPr u="sng">
                <a:solidFill>
                  <a:srgbClr val="0000FF"/>
                </a:solidFill>
                <a:latin typeface="PT Serif"/>
                <a:ea typeface="PT Serif"/>
                <a:cs typeface="PT Serif"/>
                <a:hlinkClick r:id="rId6"/>
              </a:rPr>
              <a:t>части 25 статьи 35</a:t>
            </a:r>
            <a:r>
              <a:rPr>
                <a:solidFill>
                  <a:srgbClr val="22272F"/>
                </a:solidFill>
                <a:latin typeface="PT Serif"/>
                <a:ea typeface="PT Serif"/>
                <a:cs typeface="PT Serif"/>
              </a:rPr>
              <a:t> Федерального закона от 28 декабря 2010 г. N 403-ФЗ "О Следственном комитете Российской Федерации"</a:t>
            </a:r>
            <a:r>
              <a:rPr baseline="30000">
                <a:solidFill>
                  <a:srgbClr val="22272F"/>
                </a:solidFill>
                <a:latin typeface="PT Serif"/>
                <a:ea typeface="PT Serif"/>
                <a:cs typeface="PT Serif"/>
              </a:rPr>
              <a:t> </a:t>
            </a:r>
            <a:r>
              <a:rPr u="sng" baseline="30000">
                <a:solidFill>
                  <a:srgbClr val="0000FF"/>
                </a:solidFill>
                <a:latin typeface="PT Serif"/>
                <a:ea typeface="PT Serif"/>
                <a:cs typeface="PT Serif"/>
                <a:hlinkClick r:id="rId7"/>
              </a:rPr>
              <a:t>10</a:t>
            </a:r>
            <a:r>
              <a:rPr>
                <a:solidFill>
                  <a:srgbClr val="22272F"/>
                </a:solidFill>
                <a:latin typeface="PT Serif"/>
                <a:ea typeface="PT Serif"/>
                <a:cs typeface="PT Serif"/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/>
          <p:nvPr/>
        </p:nvSpPr>
        <p:spPr>
          <a:xfrm>
            <a:off x="2081554" y="171538"/>
            <a:ext cx="802889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b="1">
                <a:solidFill>
                  <a:srgbClr val="444444"/>
                </a:solidFill>
                <a:latin typeface="Arial"/>
                <a:ea typeface="Arial"/>
                <a:cs typeface="Arial"/>
              </a:rPr>
              <a:t>Внеочередной порядок приема</a:t>
            </a:r>
            <a:endParaRPr/>
          </a:p>
        </p:txBody>
      </p:sp>
      <p:sp>
        <p:nvSpPr>
          <p:cNvPr id="112" name="Shape 112"/>
          <p:cNvSpPr/>
          <p:nvPr/>
        </p:nvSpPr>
        <p:spPr>
          <a:xfrm>
            <a:off x="1955541" y="607603"/>
            <a:ext cx="7559265" cy="400110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r>
              <a:rPr sz="1000" u="sng">
                <a:solidFill>
                  <a:srgbClr val="0000FF"/>
                </a:solidFill>
                <a:latin typeface="Arial"/>
                <a:ea typeface="Arial"/>
                <a:cs typeface="Arial"/>
                <a:hlinkClick r:id="rId2"/>
              </a:rPr>
              <a:t>приказом Минпросвещения России от 30 августа 2023 года N 642</a:t>
            </a:r>
            <a:r>
              <a:rPr sz="1000">
                <a:latin typeface="Arial"/>
                <a:ea typeface="Arial"/>
                <a:cs typeface="Arial"/>
              </a:rPr>
              <a:t> (Официальный интернет-портал правовой информации www.pravo.gov.ru, 26.09.2023, N 0001202309260021) (действует до 1 марта 2026 года).   </a:t>
            </a:r>
            <a:r>
              <a:rPr sz="1000">
                <a:solidFill>
                  <a:srgbClr val="444444"/>
                </a:solidFill>
                <a:latin typeface="Arial"/>
                <a:ea typeface="Arial"/>
                <a:cs typeface="Arial"/>
              </a:rPr>
              <a:t>   </a:t>
            </a:r>
            <a:endParaRPr/>
          </a:p>
        </p:txBody>
      </p:sp>
      <p:sp>
        <p:nvSpPr>
          <p:cNvPr id="113" name="Shape 113"/>
          <p:cNvSpPr/>
          <p:nvPr/>
        </p:nvSpPr>
        <p:spPr>
          <a:xfrm>
            <a:off x="1955540" y="1252357"/>
            <a:ext cx="8280920" cy="1754325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>
                <a:solidFill>
                  <a:srgbClr val="22272F"/>
                </a:solidFill>
                <a:latin typeface="PT Serif"/>
                <a:ea typeface="PT Serif"/>
                <a:cs typeface="PT Serif"/>
              </a:rPr>
              <a:t>9</a:t>
            </a:r>
            <a:r>
              <a:rPr baseline="30000">
                <a:solidFill>
                  <a:srgbClr val="22272F"/>
                </a:solidFill>
                <a:latin typeface="PT Serif"/>
                <a:ea typeface="PT Serif"/>
                <a:cs typeface="PT Serif"/>
              </a:rPr>
              <a:t> 1</a:t>
            </a:r>
            <a:r>
              <a:rPr>
                <a:solidFill>
                  <a:srgbClr val="22272F"/>
                </a:solidFill>
                <a:latin typeface="PT Serif"/>
                <a:ea typeface="PT Serif"/>
                <a:cs typeface="PT Serif"/>
              </a:rPr>
              <a:t>. Во внеочередном порядке предоставляются места в государственных и муниципальных общеобразовательных организациях детям, указанным в </a:t>
            </a:r>
            <a:r>
              <a:rPr u="sng">
                <a:solidFill>
                  <a:srgbClr val="0000FF"/>
                </a:solidFill>
                <a:latin typeface="PT Serif"/>
                <a:ea typeface="PT Serif"/>
                <a:cs typeface="PT Serif"/>
                <a:hlinkClick r:id="rId3"/>
              </a:rPr>
              <a:t>пункте 8 статьи 24</a:t>
            </a:r>
            <a:r>
              <a:rPr>
                <a:solidFill>
                  <a:srgbClr val="22272F"/>
                </a:solidFill>
                <a:latin typeface="PT Serif"/>
                <a:ea typeface="PT Serif"/>
                <a:cs typeface="PT Serif"/>
              </a:rPr>
              <a:t> Федерального закона от 27 мая 1998 г. N 76-ФЗ "О статусе военнослужащих", и детям, указанным в </a:t>
            </a:r>
            <a:r>
              <a:rPr u="sng">
                <a:solidFill>
                  <a:srgbClr val="0000FF"/>
                </a:solidFill>
                <a:latin typeface="PT Serif"/>
                <a:ea typeface="PT Serif"/>
                <a:cs typeface="PT Serif"/>
                <a:hlinkClick r:id="rId4"/>
              </a:rPr>
              <a:t>статье 28</a:t>
            </a:r>
            <a:r>
              <a:rPr u="sng" baseline="30000">
                <a:solidFill>
                  <a:srgbClr val="0000FF"/>
                </a:solidFill>
                <a:latin typeface="PT Serif"/>
                <a:ea typeface="PT Serif"/>
                <a:cs typeface="PT Serif"/>
                <a:hlinkClick r:id="rId4"/>
              </a:rPr>
              <a:t> 1</a:t>
            </a:r>
            <a:r>
              <a:rPr>
                <a:solidFill>
                  <a:srgbClr val="22272F"/>
                </a:solidFill>
                <a:latin typeface="PT Serif"/>
                <a:ea typeface="PT Serif"/>
                <a:cs typeface="PT Serif"/>
              </a:rPr>
              <a:t> Федерального закона от 3 июля 2016 г. N 226-ФЗ "О войсках национальной гвардии Российской Федерации", по месту жительства их семей.</a:t>
            </a:r>
            <a:endParaRPr/>
          </a:p>
        </p:txBody>
      </p:sp>
      <p:pic>
        <p:nvPicPr>
          <p:cNvPr id="115" name="Picture 115"/>
          <p:cNvPicPr/>
          <p:nvPr/>
        </p:nvPicPr>
        <p:blipFill>
          <a:blip r:embed="rId5"/>
          <a:stretch/>
        </p:blipFill>
        <p:spPr>
          <a:xfrm>
            <a:off x="1744229" y="3026276"/>
            <a:ext cx="4495061" cy="1918222"/>
          </a:xfrm>
          <a:prstGeom prst="rect">
            <a:avLst/>
          </a:prstGeom>
          <a:ln>
            <a:noFill/>
          </a:ln>
        </p:spPr>
      </p:pic>
      <p:pic>
        <p:nvPicPr>
          <p:cNvPr id="117" name="Picture 117"/>
          <p:cNvPicPr/>
          <p:nvPr/>
        </p:nvPicPr>
        <p:blipFill>
          <a:blip r:embed="rId6"/>
          <a:stretch/>
        </p:blipFill>
        <p:spPr>
          <a:xfrm>
            <a:off x="5882315" y="4468874"/>
            <a:ext cx="4677246" cy="2273541"/>
          </a:xfrm>
          <a:prstGeom prst="rect">
            <a:avLst/>
          </a:prstGeom>
          <a:ln>
            <a:noFill/>
          </a:ln>
        </p:spPr>
      </p:pic>
      <p:sp>
        <p:nvSpPr>
          <p:cNvPr id="118" name="Shape 118"/>
          <p:cNvSpPr/>
          <p:nvPr/>
        </p:nvSpPr>
        <p:spPr>
          <a:xfrm>
            <a:off x="10056440" y="6453337"/>
            <a:ext cx="432048" cy="36003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/>
          <p:nvPr/>
        </p:nvSpPr>
        <p:spPr>
          <a:xfrm>
            <a:off x="1919536" y="529409"/>
            <a:ext cx="8280920" cy="1469782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>
            <a:defPPr/>
            <a:lvl1pPr marL="0" lvl="0" indent="0" algn="ctr"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357188" algn="just"/>
            <a:r>
              <a:rPr sz="1800" b="1">
                <a:latin typeface="Times New Roman"/>
                <a:ea typeface="Times New Roman"/>
                <a:cs typeface="Times New Roman"/>
              </a:rPr>
              <a:t>П.10. </a:t>
            </a:r>
            <a:r>
              <a:rPr sz="1800" b="1" u="sng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2"/>
              </a:rPr>
              <a:t>Первоочередной порядок</a:t>
            </a:r>
            <a:endParaRPr sz="1800" b="1">
              <a:latin typeface="Times New Roman"/>
              <a:ea typeface="Times New Roman"/>
              <a:cs typeface="Times New Roman"/>
            </a:endParaRPr>
          </a:p>
          <a:p>
            <a:pPr marL="285750" indent="-285750" algn="just">
              <a:buFont typeface="Arial"/>
              <a:buChar char="•"/>
            </a:pPr>
            <a:r>
              <a:rPr sz="1800">
                <a:latin typeface="Times New Roman"/>
                <a:ea typeface="Times New Roman"/>
                <a:cs typeface="Times New Roman"/>
              </a:rPr>
              <a:t>Дети военнослужащих;</a:t>
            </a:r>
          </a:p>
          <a:p>
            <a:pPr marL="285750" indent="-285750" algn="just">
              <a:buFont typeface="Arial"/>
              <a:buChar char="•"/>
            </a:pPr>
            <a:r>
              <a:rPr sz="1600">
                <a:latin typeface="Times New Roman"/>
                <a:ea typeface="Times New Roman"/>
                <a:cs typeface="Times New Roman"/>
              </a:rPr>
              <a:t>Дети сотрудников полиции и органов внутренних дел, не являющихся сотрудниками полиции;</a:t>
            </a:r>
          </a:p>
          <a:p>
            <a:pPr marL="285750" indent="-285750" algn="just">
              <a:buFont typeface="Arial"/>
              <a:buChar char="•"/>
            </a:pPr>
            <a:r>
              <a:rPr sz="1800">
                <a:latin typeface="Times New Roman"/>
                <a:ea typeface="Times New Roman"/>
                <a:cs typeface="Times New Roman"/>
              </a:rPr>
              <a:t>Дети сотрудников некоторых федеральных органов исполнительной власти.</a:t>
            </a:r>
            <a:endParaRPr sz="2000"/>
          </a:p>
        </p:txBody>
      </p:sp>
      <p:sp>
        <p:nvSpPr>
          <p:cNvPr id="121" name="Shape 121"/>
          <p:cNvSpPr txBox="1"/>
          <p:nvPr/>
        </p:nvSpPr>
        <p:spPr>
          <a:xfrm>
            <a:off x="2243572" y="188640"/>
            <a:ext cx="802889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b="1">
                <a:latin typeface="Arial"/>
                <a:ea typeface="Arial"/>
                <a:cs typeface="Arial"/>
              </a:rPr>
              <a:t>Первоочередной порядок приема</a:t>
            </a:r>
            <a:endParaRPr/>
          </a:p>
        </p:txBody>
      </p:sp>
      <p:sp>
        <p:nvSpPr>
          <p:cNvPr id="122" name="Shape 122"/>
          <p:cNvSpPr/>
          <p:nvPr/>
        </p:nvSpPr>
        <p:spPr>
          <a:xfrm>
            <a:off x="10056440" y="6453337"/>
            <a:ext cx="432048" cy="36003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pic>
        <p:nvPicPr>
          <p:cNvPr id="124" name="Picture 124"/>
          <p:cNvPicPr/>
          <p:nvPr/>
        </p:nvPicPr>
        <p:blipFill>
          <a:blip r:embed="rId3"/>
          <a:stretch/>
        </p:blipFill>
        <p:spPr>
          <a:xfrm>
            <a:off x="2043710" y="3311886"/>
            <a:ext cx="8187615" cy="1378967"/>
          </a:xfrm>
          <a:prstGeom prst="rect">
            <a:avLst/>
          </a:prstGeom>
          <a:ln>
            <a:noFill/>
          </a:ln>
        </p:spPr>
      </p:pic>
      <p:sp>
        <p:nvSpPr>
          <p:cNvPr id="125" name="Shape 125"/>
          <p:cNvSpPr/>
          <p:nvPr/>
        </p:nvSpPr>
        <p:spPr>
          <a:xfrm>
            <a:off x="1991544" y="2136339"/>
            <a:ext cx="8496944" cy="1077218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r>
              <a:rPr sz="1600">
                <a:solidFill>
                  <a:srgbClr val="444444"/>
                </a:solidFill>
                <a:latin typeface="Arial"/>
                <a:ea typeface="Arial"/>
                <a:cs typeface="Arial"/>
              </a:rPr>
              <a:t>10. В первоочередном порядке предоставляются места в государственных и муниципальных общеобразовательных организациях детям, указанным в абзаце втором </a:t>
            </a:r>
            <a:r>
              <a:rPr sz="1600" u="sng">
                <a:solidFill>
                  <a:srgbClr val="0000FF"/>
                </a:solidFill>
                <a:latin typeface="Arial"/>
                <a:ea typeface="Arial"/>
                <a:cs typeface="Arial"/>
                <a:hlinkClick r:id="rId4"/>
              </a:rPr>
              <a:t>части 6 статьи 19 Федерального закона от 27 мая 1998 г. N 76-ФЗ "О статусе военнослужащих"</a:t>
            </a:r>
            <a:r>
              <a:rPr sz="1600">
                <a:solidFill>
                  <a:srgbClr val="444444"/>
                </a:solidFill>
                <a:latin typeface="Arial"/>
                <a:ea typeface="Arial"/>
                <a:cs typeface="Arial"/>
              </a:rPr>
              <a:t>, по месту жительства их семей</a:t>
            </a:r>
            <a:endParaRPr sz="16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1492</Words>
  <Application>Microsoft Office PowerPoint</Application>
  <PresentationFormat>Широкоэкранный</PresentationFormat>
  <Paragraphs>94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6" baseType="lpstr">
      <vt:lpstr>Aptos</vt:lpstr>
      <vt:lpstr>Aptos Display</vt:lpstr>
      <vt:lpstr>Arial</vt:lpstr>
      <vt:lpstr>Calibri</vt:lpstr>
      <vt:lpstr>PT Serif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Пользователь</dc:creator>
  <cp:lastModifiedBy>Пользователь</cp:lastModifiedBy>
  <cp:revision>2</cp:revision>
  <dcterms:created xsi:type="dcterms:W3CDTF">2026-03-24T04:41:15Z</dcterms:created>
  <dcterms:modified xsi:type="dcterms:W3CDTF">2026-03-24T08:58:08Z</dcterms:modified>
</cp:coreProperties>
</file>